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slides/slide4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77" r:id="rId5"/>
    <p:sldId id="275" r:id="rId6"/>
    <p:sldId id="259" r:id="rId7"/>
    <p:sldId id="278" r:id="rId8"/>
    <p:sldId id="260" r:id="rId9"/>
    <p:sldId id="261" r:id="rId10"/>
    <p:sldId id="262" r:id="rId11"/>
    <p:sldId id="280" r:id="rId12"/>
    <p:sldId id="263" r:id="rId13"/>
    <p:sldId id="281" r:id="rId14"/>
    <p:sldId id="282" r:id="rId15"/>
    <p:sldId id="264" r:id="rId16"/>
    <p:sldId id="283" r:id="rId17"/>
    <p:sldId id="284" r:id="rId18"/>
    <p:sldId id="265" r:id="rId19"/>
    <p:sldId id="285" r:id="rId20"/>
    <p:sldId id="266" r:id="rId21"/>
    <p:sldId id="287" r:id="rId22"/>
    <p:sldId id="267" r:id="rId23"/>
    <p:sldId id="288" r:id="rId24"/>
    <p:sldId id="268" r:id="rId25"/>
    <p:sldId id="286" r:id="rId26"/>
    <p:sldId id="269" r:id="rId27"/>
    <p:sldId id="289" r:id="rId28"/>
    <p:sldId id="290" r:id="rId29"/>
    <p:sldId id="291" r:id="rId30"/>
    <p:sldId id="271" r:id="rId31"/>
    <p:sldId id="292" r:id="rId32"/>
    <p:sldId id="293" r:id="rId33"/>
    <p:sldId id="270" r:id="rId34"/>
    <p:sldId id="294" r:id="rId35"/>
    <p:sldId id="295" r:id="rId36"/>
    <p:sldId id="272" r:id="rId37"/>
    <p:sldId id="273" r:id="rId38"/>
    <p:sldId id="297" r:id="rId39"/>
    <p:sldId id="274" r:id="rId40"/>
    <p:sldId id="298" r:id="rId41"/>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6601" autoAdjust="0"/>
    <p:restoredTop sz="94660"/>
  </p:normalViewPr>
  <p:slideViewPr>
    <p:cSldViewPr>
      <p:cViewPr>
        <p:scale>
          <a:sx n="125" d="100"/>
          <a:sy n="125" d="100"/>
        </p:scale>
        <p:origin x="1164" y="106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28.07.2015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28.07.2015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28.07.2015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28.07.2015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28.07.2015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B106E36-FD25-4E2D-B0AA-010F637433A0}" type="datetimeFigureOut">
              <a:rPr lang="ru-RU" smtClean="0"/>
              <a:pPr/>
              <a:t>28.07.2015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28.07.2015</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B106E36-FD25-4E2D-B0AA-010F637433A0}" type="datetimeFigureOut">
              <a:rPr lang="ru-RU" smtClean="0"/>
              <a:pPr/>
              <a:t>28.07.2015</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28.07.2015</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28.07.2015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28.07.2015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screen">
            <a:lum/>
          </a:blip>
          <a:srcRect/>
          <a:stretch>
            <a:fillRect t="1000" b="1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28.07.2015</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8.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31.jpe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image" Target="../media/image34.jpe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image" Target="../media/image37.jpe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image" Target="../media/image40.jpe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image" Target="../media/image42.jpe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image" Target="../media/image44.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image" Target="../media/image46.jpe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image" Target="../media/image48.jpeg"/><Relationship Id="rId2" Type="http://schemas.openxmlformats.org/officeDocument/2006/relationships/image" Target="../media/image47.jpe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3" Type="http://schemas.openxmlformats.org/officeDocument/2006/relationships/image" Target="../media/image50.jpeg"/><Relationship Id="rId2" Type="http://schemas.openxmlformats.org/officeDocument/2006/relationships/image" Target="../media/image49.jpeg"/><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image" Target="../media/image51.jpeg"/><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3" Type="http://schemas.openxmlformats.org/officeDocument/2006/relationships/image" Target="../media/image53.jpeg"/><Relationship Id="rId2" Type="http://schemas.openxmlformats.org/officeDocument/2006/relationships/image" Target="../media/image52.jpeg"/><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3" Type="http://schemas.openxmlformats.org/officeDocument/2006/relationships/image" Target="../media/image55.jpeg"/><Relationship Id="rId2" Type="http://schemas.openxmlformats.org/officeDocument/2006/relationships/image" Target="../media/image54.jpeg"/><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image" Target="../media/image56.jpeg"/><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2" Type="http://schemas.openxmlformats.org/officeDocument/2006/relationships/image" Target="../media/image57.jpeg"/><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3" Type="http://schemas.openxmlformats.org/officeDocument/2006/relationships/image" Target="../media/image59.jpeg"/><Relationship Id="rId2" Type="http://schemas.openxmlformats.org/officeDocument/2006/relationships/image" Target="../media/image58.jpeg"/><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2" Type="http://schemas.openxmlformats.org/officeDocument/2006/relationships/image" Target="../media/image60.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571604" y="4357694"/>
            <a:ext cx="2786050" cy="1815882"/>
          </a:xfrm>
          <a:prstGeom prst="rect">
            <a:avLst/>
          </a:prstGeom>
          <a:noFill/>
        </p:spPr>
        <p:txBody>
          <a:bodyPr wrap="square">
            <a:spAutoFit/>
          </a:bodyPr>
          <a:lstStyle/>
          <a:p>
            <a:r>
              <a:rPr lang="ru-RU" sz="3200" dirty="0" smtClean="0">
                <a:latin typeface="Century" pitchFamily="18" charset="0"/>
              </a:rPr>
              <a:t>Петров</a:t>
            </a:r>
            <a:r>
              <a:rPr lang="ru-RU" sz="4800" dirty="0" smtClean="0">
                <a:latin typeface="Century" pitchFamily="18" charset="0"/>
              </a:rPr>
              <a:t> </a:t>
            </a:r>
            <a:endParaRPr lang="en-US" sz="4800" dirty="0" smtClean="0">
              <a:latin typeface="Century" pitchFamily="18" charset="0"/>
            </a:endParaRPr>
          </a:p>
          <a:p>
            <a:r>
              <a:rPr lang="ru-RU" sz="2400" dirty="0" err="1" smtClean="0">
                <a:latin typeface="Century" pitchFamily="18" charset="0"/>
              </a:rPr>
              <a:t>Микола</a:t>
            </a:r>
            <a:r>
              <a:rPr lang="en-US" sz="2400" dirty="0" smtClean="0">
                <a:latin typeface="Century" pitchFamily="18" charset="0"/>
              </a:rPr>
              <a:t> </a:t>
            </a:r>
            <a:r>
              <a:rPr lang="ru-RU" sz="2400" dirty="0" err="1" smtClean="0">
                <a:latin typeface="Century" pitchFamily="18" charset="0"/>
              </a:rPr>
              <a:t>Іванович</a:t>
            </a:r>
            <a:r>
              <a:rPr lang="ru-RU" sz="2400" dirty="0" smtClean="0">
                <a:latin typeface="Century" pitchFamily="18" charset="0"/>
              </a:rPr>
              <a:t> </a:t>
            </a:r>
            <a:endParaRPr lang="en-US" sz="4000" dirty="0" smtClean="0">
              <a:latin typeface="Century" pitchFamily="18" charset="0"/>
            </a:endParaRPr>
          </a:p>
          <a:p>
            <a:endParaRPr lang="en-US" sz="2000" dirty="0" smtClean="0">
              <a:latin typeface="Century" pitchFamily="18" charset="0"/>
            </a:endParaRPr>
          </a:p>
          <a:p>
            <a:r>
              <a:rPr lang="ru-RU" sz="2000" dirty="0" smtClean="0">
                <a:latin typeface="Century" pitchFamily="18" charset="0"/>
              </a:rPr>
              <a:t>1840-1921</a:t>
            </a:r>
            <a:endParaRPr lang="ru-RU" sz="2000" dirty="0">
              <a:latin typeface="Century" pitchFamily="18" charset="0"/>
            </a:endParaRPr>
          </a:p>
        </p:txBody>
      </p:sp>
      <p:pic>
        <p:nvPicPr>
          <p:cNvPr id="5" name="Рисунок 4" descr="PetrovMI.gif"/>
          <p:cNvPicPr>
            <a:picLocks noChangeAspect="1"/>
          </p:cNvPicPr>
          <p:nvPr/>
        </p:nvPicPr>
        <p:blipFill>
          <a:blip r:embed="rId2" cstate="print"/>
          <a:stretch>
            <a:fillRect/>
          </a:stretch>
        </p:blipFill>
        <p:spPr>
          <a:xfrm>
            <a:off x="4786314" y="1214422"/>
            <a:ext cx="2959147" cy="3929090"/>
          </a:xfrm>
          <a:prstGeom prst="rect">
            <a:avLst/>
          </a:prstGeom>
        </p:spPr>
      </p:pic>
      <p:sp>
        <p:nvSpPr>
          <p:cNvPr id="6" name="Прямоугольник 5"/>
          <p:cNvSpPr/>
          <p:nvPr/>
        </p:nvSpPr>
        <p:spPr>
          <a:xfrm>
            <a:off x="928662" y="428604"/>
            <a:ext cx="7143800" cy="369332"/>
          </a:xfrm>
          <a:prstGeom prst="rect">
            <a:avLst/>
          </a:prstGeom>
        </p:spPr>
        <p:txBody>
          <a:bodyPr wrap="square">
            <a:spAutoFit/>
          </a:bodyPr>
          <a:lstStyle/>
          <a:p>
            <a:pPr algn="ctr"/>
            <a:r>
              <a:rPr lang="ru-RU" dirty="0" smtClean="0"/>
              <a:t> </a:t>
            </a:r>
            <a:r>
              <a:rPr lang="ru-RU" dirty="0" err="1" smtClean="0">
                <a:latin typeface="Century" pitchFamily="18" charset="0"/>
              </a:rPr>
              <a:t>Національна</a:t>
            </a:r>
            <a:r>
              <a:rPr lang="ru-RU" dirty="0" smtClean="0">
                <a:latin typeface="Century" pitchFamily="18" charset="0"/>
              </a:rPr>
              <a:t> </a:t>
            </a:r>
            <a:r>
              <a:rPr lang="ru-RU" dirty="0" err="1" smtClean="0">
                <a:latin typeface="Century" pitchFamily="18" charset="0"/>
              </a:rPr>
              <a:t>бібліотека</a:t>
            </a:r>
            <a:r>
              <a:rPr lang="ru-RU" dirty="0" smtClean="0">
                <a:latin typeface="Century" pitchFamily="18" charset="0"/>
              </a:rPr>
              <a:t> </a:t>
            </a:r>
            <a:r>
              <a:rPr lang="ru-RU" dirty="0" err="1" smtClean="0">
                <a:latin typeface="Century" pitchFamily="18" charset="0"/>
              </a:rPr>
              <a:t>України</a:t>
            </a:r>
            <a:r>
              <a:rPr lang="ru-RU" dirty="0" smtClean="0">
                <a:latin typeface="Century" pitchFamily="18" charset="0"/>
              </a:rPr>
              <a:t> </a:t>
            </a:r>
            <a:r>
              <a:rPr lang="ru-RU" dirty="0" err="1" smtClean="0">
                <a:latin typeface="Century" pitchFamily="18" charset="0"/>
              </a:rPr>
              <a:t>імені</a:t>
            </a:r>
            <a:r>
              <a:rPr lang="ru-RU" dirty="0" smtClean="0">
                <a:latin typeface="Century" pitchFamily="18" charset="0"/>
              </a:rPr>
              <a:t> В. І. </a:t>
            </a:r>
            <a:r>
              <a:rPr lang="ru-RU" dirty="0" err="1" smtClean="0">
                <a:latin typeface="Century" pitchFamily="18" charset="0"/>
              </a:rPr>
              <a:t>Вернадського</a:t>
            </a:r>
            <a:endParaRPr lang="ru-RU" dirty="0">
              <a:latin typeface="Century" pitchFamily="18"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1357290" y="1428736"/>
            <a:ext cx="2571768" cy="4088496"/>
          </a:xfrm>
          <a:prstGeom prst="rect">
            <a:avLst/>
          </a:prstGeom>
        </p:spPr>
        <p:txBody>
          <a:bodyPr wrap="square">
            <a:spAutoFit/>
          </a:bodyPr>
          <a:lstStyle/>
          <a:p>
            <a:r>
              <a:rPr lang="uk-UA" sz="1400" dirty="0" smtClean="0">
                <a:latin typeface="Century" pitchFamily="18" charset="0"/>
              </a:rPr>
              <a:t>Новий музей став місцем збереження та вивчення надзвичайно цінних колекцій: </a:t>
            </a:r>
            <a:r>
              <a:rPr lang="uk-UA" sz="1400" dirty="0" err="1" smtClean="0">
                <a:latin typeface="Century" pitchFamily="18" charset="0"/>
              </a:rPr>
              <a:t>Філаретівської</a:t>
            </a:r>
            <a:r>
              <a:rPr lang="uk-UA" sz="1400" dirty="0" smtClean="0">
                <a:latin typeface="Century" pitchFamily="18" charset="0"/>
              </a:rPr>
              <a:t> колекції ікон, зібрань Андрія Миколайовича Муравйова та архімандрита Модеста, Музей  отримав збірку ієромонаха Антоніна, матеріали від Олександра Лазаревського та ін. Чимало експонатів потрапило до Музею за безпосередньої участі Петрова, як це сталося з безцінною колекцією єпископа Порфирія.</a:t>
            </a:r>
            <a:endParaRPr lang="uk-UA" sz="1400" dirty="0">
              <a:latin typeface="Century" pitchFamily="18" charset="0"/>
            </a:endParaRPr>
          </a:p>
        </p:txBody>
      </p:sp>
      <p:pic>
        <p:nvPicPr>
          <p:cNvPr id="4" name="Рисунок 3" descr="Scan-150714-0012.jpg"/>
          <p:cNvPicPr>
            <a:picLocks noChangeAspect="1"/>
          </p:cNvPicPr>
          <p:nvPr/>
        </p:nvPicPr>
        <p:blipFill>
          <a:blip r:embed="rId2" cstate="screen"/>
          <a:stretch>
            <a:fillRect/>
          </a:stretch>
        </p:blipFill>
        <p:spPr>
          <a:xfrm>
            <a:off x="4071934" y="1071546"/>
            <a:ext cx="3714776" cy="4873307"/>
          </a:xfrm>
          <a:prstGeom prst="rect">
            <a:avLst/>
          </a:prstGeom>
          <a:effectLst>
            <a:outerShdw blurRad="63500" sx="102000" sy="102000" algn="ctr" rotWithShape="0">
              <a:prstClr val="black">
                <a:alpha val="40000"/>
              </a:prstClr>
            </a:outerShdw>
          </a:effectLst>
        </p:spPr>
      </p:pic>
      <p:sp>
        <p:nvSpPr>
          <p:cNvPr id="6" name="TextBox 5"/>
          <p:cNvSpPr txBox="1"/>
          <p:nvPr/>
        </p:nvSpPr>
        <p:spPr>
          <a:xfrm>
            <a:off x="5572132" y="6060064"/>
            <a:ext cx="1160895" cy="369332"/>
          </a:xfrm>
          <a:prstGeom prst="rect">
            <a:avLst/>
          </a:prstGeom>
          <a:noFill/>
        </p:spPr>
        <p:txBody>
          <a:bodyPr wrap="none" rtlCol="0">
            <a:spAutoFit/>
          </a:bodyPr>
          <a:lstStyle/>
          <a:p>
            <a:r>
              <a:rPr lang="ru-RU" dirty="0" smtClean="0"/>
              <a:t>Си 5423/3</a:t>
            </a:r>
            <a:endParaRPr lang="ru-RU"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descr="Scan-150714-0012.jpg"/>
          <p:cNvPicPr>
            <a:picLocks noChangeAspect="1"/>
          </p:cNvPicPr>
          <p:nvPr/>
        </p:nvPicPr>
        <p:blipFill>
          <a:blip r:embed="rId2" cstate="screen"/>
          <a:stretch>
            <a:fillRect/>
          </a:stretch>
        </p:blipFill>
        <p:spPr>
          <a:xfrm>
            <a:off x="4682247" y="1160068"/>
            <a:ext cx="3104463" cy="4340634"/>
          </a:xfrm>
          <a:prstGeom prst="rect">
            <a:avLst/>
          </a:prstGeom>
          <a:effectLst>
            <a:outerShdw blurRad="63500" sx="102000" sy="102000" algn="ctr" rotWithShape="0">
              <a:prstClr val="black">
                <a:alpha val="40000"/>
              </a:prstClr>
            </a:outerShdw>
          </a:effectLst>
        </p:spPr>
      </p:pic>
      <p:pic>
        <p:nvPicPr>
          <p:cNvPr id="4" name="Рисунок 3" descr="Scan-150714-0012.jpg"/>
          <p:cNvPicPr>
            <a:picLocks noChangeAspect="1"/>
          </p:cNvPicPr>
          <p:nvPr/>
        </p:nvPicPr>
        <p:blipFill>
          <a:blip r:embed="rId3" cstate="screen"/>
          <a:stretch>
            <a:fillRect/>
          </a:stretch>
        </p:blipFill>
        <p:spPr>
          <a:xfrm>
            <a:off x="1315374" y="1165863"/>
            <a:ext cx="3132273" cy="4329157"/>
          </a:xfrm>
          <a:prstGeom prst="rect">
            <a:avLst/>
          </a:prstGeom>
          <a:effectLst>
            <a:outerShdw blurRad="63500" sx="102000" sy="102000" algn="ctr" rotWithShape="0">
              <a:prstClr val="black">
                <a:alpha val="40000"/>
              </a:prstClr>
            </a:outerShdw>
          </a:effectLst>
        </p:spPr>
      </p:pic>
      <p:sp>
        <p:nvSpPr>
          <p:cNvPr id="7" name="TextBox 6"/>
          <p:cNvSpPr txBox="1"/>
          <p:nvPr/>
        </p:nvSpPr>
        <p:spPr>
          <a:xfrm>
            <a:off x="2143108" y="5786454"/>
            <a:ext cx="1160895" cy="369332"/>
          </a:xfrm>
          <a:prstGeom prst="rect">
            <a:avLst/>
          </a:prstGeom>
          <a:noFill/>
        </p:spPr>
        <p:txBody>
          <a:bodyPr wrap="none" rtlCol="0">
            <a:spAutoFit/>
          </a:bodyPr>
          <a:lstStyle/>
          <a:p>
            <a:r>
              <a:rPr lang="ru-RU" dirty="0" smtClean="0"/>
              <a:t>Си 5423/1</a:t>
            </a:r>
            <a:endParaRPr lang="ru-RU" dirty="0"/>
          </a:p>
        </p:txBody>
      </p:sp>
      <p:sp>
        <p:nvSpPr>
          <p:cNvPr id="8" name="TextBox 7"/>
          <p:cNvSpPr txBox="1"/>
          <p:nvPr/>
        </p:nvSpPr>
        <p:spPr>
          <a:xfrm>
            <a:off x="5715008" y="5774312"/>
            <a:ext cx="1160895" cy="369332"/>
          </a:xfrm>
          <a:prstGeom prst="rect">
            <a:avLst/>
          </a:prstGeom>
          <a:noFill/>
        </p:spPr>
        <p:txBody>
          <a:bodyPr wrap="none" rtlCol="0">
            <a:spAutoFit/>
          </a:bodyPr>
          <a:lstStyle/>
          <a:p>
            <a:r>
              <a:rPr lang="ru-RU" dirty="0" smtClean="0"/>
              <a:t>Си 5423/2</a:t>
            </a:r>
            <a:endParaRPr lang="ru-RU"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4929190" y="1500174"/>
            <a:ext cx="2857520" cy="3539430"/>
          </a:xfrm>
          <a:prstGeom prst="rect">
            <a:avLst/>
          </a:prstGeom>
        </p:spPr>
        <p:txBody>
          <a:bodyPr wrap="square">
            <a:spAutoFit/>
          </a:bodyPr>
          <a:lstStyle/>
          <a:p>
            <a:r>
              <a:rPr lang="uk-UA" sz="1400" dirty="0" smtClean="0">
                <a:latin typeface="Century" pitchFamily="18" charset="0"/>
              </a:rPr>
              <a:t>В особі Петрова поєдналися збирач колекції музею (на 1911 р. вона налічувала понад 40 тис. експонатів), хранитель фондів, дослідник, публікатор.</a:t>
            </a:r>
          </a:p>
          <a:p>
            <a:r>
              <a:rPr lang="uk-UA" sz="1400" dirty="0" smtClean="0">
                <a:latin typeface="Century" pitchFamily="18" charset="0"/>
              </a:rPr>
              <a:t>Багато уваги приділяв Микола Петров не лише формуванню, а й упорядкуванню, систематизації музейного зібрання. Він запрошував консультантів, листувався з провідними фахівцями, залучав до співпраці кращих науковців, привертаючи увагу наукової громадськості до Музею. </a:t>
            </a:r>
          </a:p>
        </p:txBody>
      </p:sp>
      <p:pic>
        <p:nvPicPr>
          <p:cNvPr id="4" name="Рисунок 3" descr="Scan-150714-0012.jpg"/>
          <p:cNvPicPr>
            <a:picLocks noChangeAspect="1"/>
          </p:cNvPicPr>
          <p:nvPr/>
        </p:nvPicPr>
        <p:blipFill>
          <a:blip r:embed="rId2" cstate="screen"/>
          <a:stretch>
            <a:fillRect/>
          </a:stretch>
        </p:blipFill>
        <p:spPr>
          <a:xfrm>
            <a:off x="1428728" y="984585"/>
            <a:ext cx="3263877" cy="4873307"/>
          </a:xfrm>
          <a:prstGeom prst="rect">
            <a:avLst/>
          </a:prstGeom>
          <a:effectLst>
            <a:outerShdw blurRad="63500" sx="102000" sy="102000" algn="ctr" rotWithShape="0">
              <a:prstClr val="black">
                <a:alpha val="40000"/>
              </a:prstClr>
            </a:outerShdw>
          </a:effectLst>
        </p:spPr>
      </p:pic>
      <p:sp>
        <p:nvSpPr>
          <p:cNvPr id="5" name="TextBox 4"/>
          <p:cNvSpPr txBox="1"/>
          <p:nvPr/>
        </p:nvSpPr>
        <p:spPr>
          <a:xfrm>
            <a:off x="2502344" y="5988626"/>
            <a:ext cx="1069524" cy="369332"/>
          </a:xfrm>
          <a:prstGeom prst="rect">
            <a:avLst/>
          </a:prstGeom>
          <a:noFill/>
        </p:spPr>
        <p:txBody>
          <a:bodyPr wrap="none" rtlCol="0">
            <a:spAutoFit/>
          </a:bodyPr>
          <a:lstStyle/>
          <a:p>
            <a:r>
              <a:rPr lang="ru-RU" dirty="0" smtClean="0"/>
              <a:t>Во 10082</a:t>
            </a:r>
            <a:endParaRPr lang="ru-RU"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descr="Scan-150714-0012.jpg"/>
          <p:cNvPicPr>
            <a:picLocks noChangeAspect="1"/>
          </p:cNvPicPr>
          <p:nvPr/>
        </p:nvPicPr>
        <p:blipFill>
          <a:blip r:embed="rId2" cstate="screen"/>
          <a:stretch>
            <a:fillRect/>
          </a:stretch>
        </p:blipFill>
        <p:spPr>
          <a:xfrm>
            <a:off x="4714876" y="1160068"/>
            <a:ext cx="3000396" cy="4340634"/>
          </a:xfrm>
          <a:prstGeom prst="rect">
            <a:avLst/>
          </a:prstGeom>
          <a:effectLst>
            <a:outerShdw blurRad="63500" sx="102000" sy="102000" algn="ctr" rotWithShape="0">
              <a:prstClr val="black">
                <a:alpha val="40000"/>
              </a:prstClr>
            </a:outerShdw>
          </a:effectLst>
        </p:spPr>
      </p:pic>
      <p:pic>
        <p:nvPicPr>
          <p:cNvPr id="4" name="Рисунок 3" descr="Scan-150714-0012.jpg"/>
          <p:cNvPicPr>
            <a:picLocks noChangeAspect="1"/>
          </p:cNvPicPr>
          <p:nvPr/>
        </p:nvPicPr>
        <p:blipFill>
          <a:blip r:embed="rId3" cstate="screen"/>
          <a:stretch>
            <a:fillRect/>
          </a:stretch>
        </p:blipFill>
        <p:spPr>
          <a:xfrm>
            <a:off x="1428728" y="1165863"/>
            <a:ext cx="2917316" cy="4329157"/>
          </a:xfrm>
          <a:prstGeom prst="rect">
            <a:avLst/>
          </a:prstGeom>
          <a:effectLst>
            <a:outerShdw blurRad="63500" sx="102000" sy="102000" algn="ctr" rotWithShape="0">
              <a:prstClr val="black">
                <a:alpha val="40000"/>
              </a:prstClr>
            </a:outerShdw>
          </a:effectLst>
        </p:spPr>
      </p:pic>
      <p:sp>
        <p:nvSpPr>
          <p:cNvPr id="5" name="TextBox 4"/>
          <p:cNvSpPr txBox="1"/>
          <p:nvPr/>
        </p:nvSpPr>
        <p:spPr>
          <a:xfrm>
            <a:off x="2285984" y="5786454"/>
            <a:ext cx="1069524" cy="369332"/>
          </a:xfrm>
          <a:prstGeom prst="rect">
            <a:avLst/>
          </a:prstGeom>
          <a:noFill/>
        </p:spPr>
        <p:txBody>
          <a:bodyPr wrap="none" rtlCol="0">
            <a:spAutoFit/>
          </a:bodyPr>
          <a:lstStyle/>
          <a:p>
            <a:r>
              <a:rPr lang="ru-RU" dirty="0" smtClean="0"/>
              <a:t>Во 85491</a:t>
            </a:r>
            <a:endParaRPr lang="ru-RU" dirty="0"/>
          </a:p>
        </p:txBody>
      </p:sp>
      <p:sp>
        <p:nvSpPr>
          <p:cNvPr id="6" name="TextBox 5"/>
          <p:cNvSpPr txBox="1"/>
          <p:nvPr/>
        </p:nvSpPr>
        <p:spPr>
          <a:xfrm>
            <a:off x="5715008" y="5786454"/>
            <a:ext cx="1186543" cy="369332"/>
          </a:xfrm>
          <a:prstGeom prst="rect">
            <a:avLst/>
          </a:prstGeom>
          <a:noFill/>
        </p:spPr>
        <p:txBody>
          <a:bodyPr wrap="none" rtlCol="0">
            <a:spAutoFit/>
          </a:bodyPr>
          <a:lstStyle/>
          <a:p>
            <a:r>
              <a:rPr lang="ru-RU" dirty="0" smtClean="0"/>
              <a:t>Во 414935</a:t>
            </a:r>
            <a:endParaRPr lang="ru-RU"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descr="Scan-150714-0012.jpg"/>
          <p:cNvPicPr>
            <a:picLocks noChangeAspect="1"/>
          </p:cNvPicPr>
          <p:nvPr/>
        </p:nvPicPr>
        <p:blipFill>
          <a:blip r:embed="rId2" cstate="screen"/>
          <a:stretch>
            <a:fillRect/>
          </a:stretch>
        </p:blipFill>
        <p:spPr>
          <a:xfrm>
            <a:off x="4775751" y="1071546"/>
            <a:ext cx="3010959" cy="4929222"/>
          </a:xfrm>
          <a:prstGeom prst="rect">
            <a:avLst/>
          </a:prstGeom>
          <a:effectLst>
            <a:outerShdw blurRad="63500" sx="102000" sy="102000" algn="ctr" rotWithShape="0">
              <a:prstClr val="black">
                <a:alpha val="40000"/>
              </a:prstClr>
            </a:outerShdw>
          </a:effectLst>
        </p:spPr>
      </p:pic>
      <p:pic>
        <p:nvPicPr>
          <p:cNvPr id="4" name="Рисунок 3" descr="Scan-150714-0012.jpg"/>
          <p:cNvPicPr>
            <a:picLocks noChangeAspect="1"/>
          </p:cNvPicPr>
          <p:nvPr/>
        </p:nvPicPr>
        <p:blipFill>
          <a:blip r:embed="rId3" cstate="screen"/>
          <a:stretch>
            <a:fillRect/>
          </a:stretch>
        </p:blipFill>
        <p:spPr>
          <a:xfrm>
            <a:off x="1357290" y="1071546"/>
            <a:ext cx="3071834" cy="4897444"/>
          </a:xfrm>
          <a:prstGeom prst="rect">
            <a:avLst/>
          </a:prstGeom>
          <a:effectLst>
            <a:outerShdw blurRad="63500" sx="102000" sy="102000" algn="ctr" rotWithShape="0">
              <a:prstClr val="black">
                <a:alpha val="40000"/>
              </a:prstClr>
            </a:outerShdw>
          </a:effectLst>
        </p:spPr>
      </p:pic>
      <p:sp>
        <p:nvSpPr>
          <p:cNvPr id="5" name="TextBox 4"/>
          <p:cNvSpPr txBox="1"/>
          <p:nvPr/>
        </p:nvSpPr>
        <p:spPr>
          <a:xfrm>
            <a:off x="2143108" y="6072206"/>
            <a:ext cx="1186543" cy="369332"/>
          </a:xfrm>
          <a:prstGeom prst="rect">
            <a:avLst/>
          </a:prstGeom>
          <a:noFill/>
        </p:spPr>
        <p:txBody>
          <a:bodyPr wrap="none" rtlCol="0">
            <a:spAutoFit/>
          </a:bodyPr>
          <a:lstStyle/>
          <a:p>
            <a:r>
              <a:rPr lang="ru-RU" dirty="0" smtClean="0"/>
              <a:t>Во 420535</a:t>
            </a:r>
            <a:endParaRPr lang="ru-RU" dirty="0"/>
          </a:p>
        </p:txBody>
      </p:sp>
      <p:sp>
        <p:nvSpPr>
          <p:cNvPr id="6" name="TextBox 5"/>
          <p:cNvSpPr txBox="1"/>
          <p:nvPr/>
        </p:nvSpPr>
        <p:spPr>
          <a:xfrm>
            <a:off x="5929322" y="6072206"/>
            <a:ext cx="1064715" cy="369332"/>
          </a:xfrm>
          <a:prstGeom prst="rect">
            <a:avLst/>
          </a:prstGeom>
          <a:noFill/>
        </p:spPr>
        <p:txBody>
          <a:bodyPr wrap="none" rtlCol="0">
            <a:spAutoFit/>
          </a:bodyPr>
          <a:lstStyle/>
          <a:p>
            <a:r>
              <a:rPr lang="ru-RU" dirty="0" smtClean="0"/>
              <a:t>В 244889</a:t>
            </a:r>
            <a:endParaRPr lang="ru-RU"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1357290" y="1857364"/>
            <a:ext cx="2643206" cy="3108543"/>
          </a:xfrm>
          <a:prstGeom prst="rect">
            <a:avLst/>
          </a:prstGeom>
        </p:spPr>
        <p:txBody>
          <a:bodyPr wrap="square">
            <a:spAutoFit/>
          </a:bodyPr>
          <a:lstStyle/>
          <a:p>
            <a:r>
              <a:rPr lang="uk-UA" sz="1400" dirty="0" smtClean="0">
                <a:latin typeface="Century" pitchFamily="18" charset="0"/>
              </a:rPr>
              <a:t>Результати цієї роботи разом із власними науковими розвідками було використано при складанні описів колекцій Церковно-археологічного музею. Вивчення та оприлюднення досліджень постійно були в колі наукових інтересів Петрова. Власноруч складав Микола Іванович каталоги речових і рукописних матеріалів, що надходили до Музею. </a:t>
            </a:r>
          </a:p>
        </p:txBody>
      </p:sp>
      <p:pic>
        <p:nvPicPr>
          <p:cNvPr id="4" name="Рисунок 3" descr="Scan-150714-0012.jpg"/>
          <p:cNvPicPr>
            <a:picLocks noChangeAspect="1"/>
          </p:cNvPicPr>
          <p:nvPr/>
        </p:nvPicPr>
        <p:blipFill>
          <a:blip r:embed="rId2" cstate="screen"/>
          <a:stretch>
            <a:fillRect/>
          </a:stretch>
        </p:blipFill>
        <p:spPr>
          <a:xfrm>
            <a:off x="4500562" y="1071546"/>
            <a:ext cx="3215943" cy="4873307"/>
          </a:xfrm>
          <a:prstGeom prst="rect">
            <a:avLst/>
          </a:prstGeom>
          <a:effectLst>
            <a:outerShdw blurRad="63500" sx="102000" sy="102000" algn="ctr" rotWithShape="0">
              <a:prstClr val="black">
                <a:alpha val="40000"/>
              </a:prstClr>
            </a:outerShdw>
          </a:effectLst>
        </p:spPr>
      </p:pic>
      <p:sp>
        <p:nvSpPr>
          <p:cNvPr id="6" name="TextBox 5"/>
          <p:cNvSpPr txBox="1"/>
          <p:nvPr/>
        </p:nvSpPr>
        <p:spPr>
          <a:xfrm>
            <a:off x="5572132" y="6060064"/>
            <a:ext cx="1072730" cy="369332"/>
          </a:xfrm>
          <a:prstGeom prst="rect">
            <a:avLst/>
          </a:prstGeom>
          <a:noFill/>
        </p:spPr>
        <p:txBody>
          <a:bodyPr wrap="none" rtlCol="0">
            <a:spAutoFit/>
          </a:bodyPr>
          <a:lstStyle/>
          <a:p>
            <a:r>
              <a:rPr lang="ru-RU" dirty="0" err="1" smtClean="0"/>
              <a:t>Ви</a:t>
            </a:r>
            <a:r>
              <a:rPr lang="ru-RU" dirty="0" smtClean="0"/>
              <a:t> 24001</a:t>
            </a:r>
            <a:endParaRPr lang="ru-RU"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descr="Scan-150714-0012.jpg"/>
          <p:cNvPicPr>
            <a:picLocks noChangeAspect="1"/>
          </p:cNvPicPr>
          <p:nvPr/>
        </p:nvPicPr>
        <p:blipFill>
          <a:blip r:embed="rId2" cstate="screen"/>
          <a:stretch>
            <a:fillRect/>
          </a:stretch>
        </p:blipFill>
        <p:spPr>
          <a:xfrm>
            <a:off x="4704313" y="1000108"/>
            <a:ext cx="3010959" cy="4643470"/>
          </a:xfrm>
          <a:prstGeom prst="rect">
            <a:avLst/>
          </a:prstGeom>
          <a:effectLst>
            <a:outerShdw blurRad="63500" sx="102000" sy="102000" algn="ctr" rotWithShape="0">
              <a:prstClr val="black">
                <a:alpha val="40000"/>
              </a:prstClr>
            </a:outerShdw>
          </a:effectLst>
        </p:spPr>
      </p:pic>
      <p:pic>
        <p:nvPicPr>
          <p:cNvPr id="4" name="Рисунок 3" descr="Scan-150714-0012.jpg"/>
          <p:cNvPicPr>
            <a:picLocks noChangeAspect="1"/>
          </p:cNvPicPr>
          <p:nvPr/>
        </p:nvPicPr>
        <p:blipFill>
          <a:blip r:embed="rId3" cstate="screen"/>
          <a:stretch>
            <a:fillRect/>
          </a:stretch>
        </p:blipFill>
        <p:spPr>
          <a:xfrm>
            <a:off x="1515573" y="1000108"/>
            <a:ext cx="2898144" cy="4643470"/>
          </a:xfrm>
          <a:prstGeom prst="rect">
            <a:avLst/>
          </a:prstGeom>
          <a:effectLst>
            <a:outerShdw blurRad="63500" sx="102000" sy="102000" algn="ctr" rotWithShape="0">
              <a:prstClr val="black">
                <a:alpha val="40000"/>
              </a:prstClr>
            </a:outerShdw>
          </a:effectLst>
        </p:spPr>
      </p:pic>
      <p:sp>
        <p:nvSpPr>
          <p:cNvPr id="6" name="TextBox 5"/>
          <p:cNvSpPr txBox="1"/>
          <p:nvPr/>
        </p:nvSpPr>
        <p:spPr>
          <a:xfrm>
            <a:off x="5715008" y="5857892"/>
            <a:ext cx="1162498" cy="369332"/>
          </a:xfrm>
          <a:prstGeom prst="rect">
            <a:avLst/>
          </a:prstGeom>
          <a:noFill/>
        </p:spPr>
        <p:txBody>
          <a:bodyPr wrap="none" rtlCol="0">
            <a:spAutoFit/>
          </a:bodyPr>
          <a:lstStyle/>
          <a:p>
            <a:r>
              <a:rPr lang="ru-RU" dirty="0" err="1" smtClean="0"/>
              <a:t>Ви</a:t>
            </a:r>
            <a:r>
              <a:rPr lang="ru-RU" dirty="0" smtClean="0"/>
              <a:t> 3466/2</a:t>
            </a:r>
            <a:endParaRPr lang="ru-RU" dirty="0"/>
          </a:p>
        </p:txBody>
      </p:sp>
      <p:sp>
        <p:nvSpPr>
          <p:cNvPr id="7" name="TextBox 6"/>
          <p:cNvSpPr txBox="1"/>
          <p:nvPr/>
        </p:nvSpPr>
        <p:spPr>
          <a:xfrm>
            <a:off x="2357422" y="5857892"/>
            <a:ext cx="1162498" cy="369332"/>
          </a:xfrm>
          <a:prstGeom prst="rect">
            <a:avLst/>
          </a:prstGeom>
          <a:noFill/>
        </p:spPr>
        <p:txBody>
          <a:bodyPr wrap="none" rtlCol="0">
            <a:spAutoFit/>
          </a:bodyPr>
          <a:lstStyle/>
          <a:p>
            <a:r>
              <a:rPr lang="ru-RU" dirty="0" err="1" smtClean="0"/>
              <a:t>Ви</a:t>
            </a:r>
            <a:r>
              <a:rPr lang="ru-RU" dirty="0" smtClean="0"/>
              <a:t> 3466/3</a:t>
            </a:r>
            <a:endParaRPr lang="ru-RU"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descr="Scan-150714-0012.jpg"/>
          <p:cNvPicPr>
            <a:picLocks noChangeAspect="1"/>
          </p:cNvPicPr>
          <p:nvPr/>
        </p:nvPicPr>
        <p:blipFill>
          <a:blip r:embed="rId2" cstate="screen"/>
          <a:stretch>
            <a:fillRect/>
          </a:stretch>
        </p:blipFill>
        <p:spPr>
          <a:xfrm>
            <a:off x="4704313" y="1128675"/>
            <a:ext cx="3010959" cy="4386335"/>
          </a:xfrm>
          <a:prstGeom prst="rect">
            <a:avLst/>
          </a:prstGeom>
          <a:effectLst>
            <a:outerShdw blurRad="63500" sx="102000" sy="102000" algn="ctr" rotWithShape="0">
              <a:prstClr val="black">
                <a:alpha val="40000"/>
              </a:prstClr>
            </a:outerShdw>
          </a:effectLst>
        </p:spPr>
      </p:pic>
      <p:pic>
        <p:nvPicPr>
          <p:cNvPr id="4" name="Рисунок 3" descr="Scan-150714-0012.jpg"/>
          <p:cNvPicPr>
            <a:picLocks noChangeAspect="1"/>
          </p:cNvPicPr>
          <p:nvPr/>
        </p:nvPicPr>
        <p:blipFill>
          <a:blip r:embed="rId3" cstate="screen"/>
          <a:stretch>
            <a:fillRect/>
          </a:stretch>
        </p:blipFill>
        <p:spPr>
          <a:xfrm>
            <a:off x="1515573" y="1071546"/>
            <a:ext cx="2898144" cy="4462902"/>
          </a:xfrm>
          <a:prstGeom prst="rect">
            <a:avLst/>
          </a:prstGeom>
          <a:effectLst>
            <a:outerShdw blurRad="63500" sx="102000" sy="102000" algn="ctr" rotWithShape="0">
              <a:prstClr val="black">
                <a:alpha val="40000"/>
              </a:prstClr>
            </a:outerShdw>
          </a:effectLst>
        </p:spPr>
      </p:pic>
      <p:sp>
        <p:nvSpPr>
          <p:cNvPr id="6" name="TextBox 5"/>
          <p:cNvSpPr txBox="1"/>
          <p:nvPr/>
        </p:nvSpPr>
        <p:spPr>
          <a:xfrm>
            <a:off x="5631118" y="5845750"/>
            <a:ext cx="1584088" cy="369332"/>
          </a:xfrm>
          <a:prstGeom prst="rect">
            <a:avLst/>
          </a:prstGeom>
          <a:noFill/>
        </p:spPr>
        <p:txBody>
          <a:bodyPr wrap="none" rtlCol="0">
            <a:spAutoFit/>
          </a:bodyPr>
          <a:lstStyle/>
          <a:p>
            <a:r>
              <a:rPr lang="ru-RU" dirty="0" err="1" smtClean="0"/>
              <a:t>Ви</a:t>
            </a:r>
            <a:r>
              <a:rPr lang="ru-RU" dirty="0" smtClean="0"/>
              <a:t> 244890/1-2</a:t>
            </a:r>
            <a:endParaRPr lang="ru-RU" dirty="0"/>
          </a:p>
        </p:txBody>
      </p:sp>
      <p:sp>
        <p:nvSpPr>
          <p:cNvPr id="7" name="TextBox 6"/>
          <p:cNvSpPr txBox="1"/>
          <p:nvPr/>
        </p:nvSpPr>
        <p:spPr>
          <a:xfrm>
            <a:off x="2285984" y="5845750"/>
            <a:ext cx="1162498" cy="369332"/>
          </a:xfrm>
          <a:prstGeom prst="rect">
            <a:avLst/>
          </a:prstGeom>
          <a:noFill/>
        </p:spPr>
        <p:txBody>
          <a:bodyPr wrap="none" rtlCol="0">
            <a:spAutoFit/>
          </a:bodyPr>
          <a:lstStyle/>
          <a:p>
            <a:r>
              <a:rPr lang="ru-RU" dirty="0" err="1" smtClean="0"/>
              <a:t>Ви</a:t>
            </a:r>
            <a:r>
              <a:rPr lang="ru-RU" dirty="0" smtClean="0"/>
              <a:t> 3466/1</a:t>
            </a:r>
            <a:endParaRPr lang="ru-RU"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5004048" y="1628800"/>
            <a:ext cx="2808312" cy="2954655"/>
          </a:xfrm>
          <a:prstGeom prst="rect">
            <a:avLst/>
          </a:prstGeom>
        </p:spPr>
        <p:txBody>
          <a:bodyPr wrap="square">
            <a:spAutoFit/>
          </a:bodyPr>
          <a:lstStyle/>
          <a:p>
            <a:r>
              <a:rPr lang="uk-UA" sz="1400" dirty="0" smtClean="0">
                <a:latin typeface="Century" pitchFamily="18" charset="0"/>
              </a:rPr>
              <a:t>Працюючи фактично один, Микола Іванович склав </a:t>
            </a:r>
            <a:r>
              <a:rPr lang="en-US" sz="1400" dirty="0" smtClean="0">
                <a:latin typeface="Century" pitchFamily="18" charset="0"/>
                <a:cs typeface="Times New Roman" pitchFamily="18" charset="0"/>
              </a:rPr>
              <a:t>6 </a:t>
            </a:r>
            <a:r>
              <a:rPr lang="uk-UA" sz="1400" dirty="0" smtClean="0">
                <a:latin typeface="Century" pitchFamily="18" charset="0"/>
                <a:cs typeface="Times New Roman" pitchFamily="18" charset="0"/>
              </a:rPr>
              <a:t>випусків </a:t>
            </a:r>
            <a:r>
              <a:rPr lang="uk-UA" sz="1400" dirty="0" smtClean="0">
                <a:latin typeface="Century" pitchFamily="18" charset="0"/>
              </a:rPr>
              <a:t>описів колекцій, які були нагороджені золотими медалями Російського археологічного товариства. Він склав описи зібрань не лише Церковно-археологічного музею, але й інших книжкових та документальних зібрань Києва, які не втратили  значення.</a:t>
            </a:r>
          </a:p>
        </p:txBody>
      </p:sp>
      <p:pic>
        <p:nvPicPr>
          <p:cNvPr id="4" name="Рисунок 3" descr="Scan-150714-0012.jpg"/>
          <p:cNvPicPr>
            <a:picLocks noChangeAspect="1"/>
          </p:cNvPicPr>
          <p:nvPr/>
        </p:nvPicPr>
        <p:blipFill>
          <a:blip r:embed="rId2" cstate="screen"/>
          <a:stretch>
            <a:fillRect/>
          </a:stretch>
        </p:blipFill>
        <p:spPr>
          <a:xfrm>
            <a:off x="1571604" y="1000108"/>
            <a:ext cx="3029975" cy="4873307"/>
          </a:xfrm>
          <a:prstGeom prst="rect">
            <a:avLst/>
          </a:prstGeom>
          <a:effectLst>
            <a:outerShdw blurRad="63500" sx="102000" sy="102000" algn="ctr" rotWithShape="0">
              <a:prstClr val="black">
                <a:alpha val="40000"/>
              </a:prstClr>
            </a:outerShdw>
          </a:effectLst>
        </p:spPr>
      </p:pic>
      <p:sp>
        <p:nvSpPr>
          <p:cNvPr id="5" name="TextBox 4"/>
          <p:cNvSpPr txBox="1"/>
          <p:nvPr/>
        </p:nvSpPr>
        <p:spPr>
          <a:xfrm>
            <a:off x="2214546" y="6000768"/>
            <a:ext cx="1064715" cy="369332"/>
          </a:xfrm>
          <a:prstGeom prst="rect">
            <a:avLst/>
          </a:prstGeom>
          <a:noFill/>
        </p:spPr>
        <p:txBody>
          <a:bodyPr wrap="none" rtlCol="0">
            <a:spAutoFit/>
          </a:bodyPr>
          <a:lstStyle/>
          <a:p>
            <a:r>
              <a:rPr lang="ru-RU" dirty="0" smtClean="0"/>
              <a:t>В 249281</a:t>
            </a:r>
            <a:endParaRPr lang="ru-RU"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descr="Scan-150714-0012.jpg"/>
          <p:cNvPicPr>
            <a:picLocks noChangeAspect="1"/>
          </p:cNvPicPr>
          <p:nvPr/>
        </p:nvPicPr>
        <p:blipFill>
          <a:blip r:embed="rId2" cstate="screen"/>
          <a:stretch>
            <a:fillRect/>
          </a:stretch>
        </p:blipFill>
        <p:spPr>
          <a:xfrm>
            <a:off x="4643438" y="1071546"/>
            <a:ext cx="3214710" cy="4782862"/>
          </a:xfrm>
          <a:prstGeom prst="rect">
            <a:avLst/>
          </a:prstGeom>
          <a:effectLst>
            <a:outerShdw blurRad="63500" sx="102000" sy="102000" algn="ctr" rotWithShape="0">
              <a:prstClr val="black">
                <a:alpha val="40000"/>
              </a:prstClr>
            </a:outerShdw>
          </a:effectLst>
        </p:spPr>
      </p:pic>
      <p:pic>
        <p:nvPicPr>
          <p:cNvPr id="4" name="Рисунок 3" descr="Scan-150714-0012.jpg"/>
          <p:cNvPicPr>
            <a:picLocks noChangeAspect="1"/>
          </p:cNvPicPr>
          <p:nvPr/>
        </p:nvPicPr>
        <p:blipFill>
          <a:blip r:embed="rId3" cstate="screen"/>
          <a:stretch>
            <a:fillRect/>
          </a:stretch>
        </p:blipFill>
        <p:spPr>
          <a:xfrm>
            <a:off x="1387994" y="1071546"/>
            <a:ext cx="3041130" cy="4786346"/>
          </a:xfrm>
          <a:prstGeom prst="rect">
            <a:avLst/>
          </a:prstGeom>
          <a:effectLst>
            <a:outerShdw blurRad="63500" sx="102000" sy="102000" algn="ctr" rotWithShape="0">
              <a:prstClr val="black">
                <a:alpha val="40000"/>
              </a:prstClr>
            </a:outerShdw>
          </a:effectLst>
        </p:spPr>
      </p:pic>
      <p:sp>
        <p:nvSpPr>
          <p:cNvPr id="5" name="TextBox 4"/>
          <p:cNvSpPr txBox="1"/>
          <p:nvPr/>
        </p:nvSpPr>
        <p:spPr>
          <a:xfrm>
            <a:off x="2285984" y="6000768"/>
            <a:ext cx="1069524" cy="369332"/>
          </a:xfrm>
          <a:prstGeom prst="rect">
            <a:avLst/>
          </a:prstGeom>
          <a:noFill/>
        </p:spPr>
        <p:txBody>
          <a:bodyPr wrap="none" rtlCol="0">
            <a:spAutoFit/>
          </a:bodyPr>
          <a:lstStyle/>
          <a:p>
            <a:r>
              <a:rPr lang="ru-RU" dirty="0" smtClean="0"/>
              <a:t>Во 18254</a:t>
            </a:r>
            <a:endParaRPr lang="ru-RU" dirty="0"/>
          </a:p>
        </p:txBody>
      </p:sp>
      <p:sp>
        <p:nvSpPr>
          <p:cNvPr id="6" name="TextBox 5"/>
          <p:cNvSpPr txBox="1"/>
          <p:nvPr/>
        </p:nvSpPr>
        <p:spPr>
          <a:xfrm>
            <a:off x="5715008" y="6000768"/>
            <a:ext cx="1069524" cy="369332"/>
          </a:xfrm>
          <a:prstGeom prst="rect">
            <a:avLst/>
          </a:prstGeom>
          <a:noFill/>
        </p:spPr>
        <p:txBody>
          <a:bodyPr wrap="none" rtlCol="0">
            <a:spAutoFit/>
          </a:bodyPr>
          <a:lstStyle/>
          <a:p>
            <a:r>
              <a:rPr lang="ru-RU" dirty="0" smtClean="0"/>
              <a:t>Во 34452</a:t>
            </a:r>
            <a:endParaRPr lang="ru-RU"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Прямоугольник 5"/>
          <p:cNvSpPr/>
          <p:nvPr/>
        </p:nvSpPr>
        <p:spPr>
          <a:xfrm>
            <a:off x="5143504" y="1142984"/>
            <a:ext cx="2714644" cy="4401205"/>
          </a:xfrm>
          <a:prstGeom prst="rect">
            <a:avLst/>
          </a:prstGeom>
        </p:spPr>
        <p:txBody>
          <a:bodyPr wrap="square">
            <a:spAutoFit/>
          </a:bodyPr>
          <a:lstStyle/>
          <a:p>
            <a:r>
              <a:rPr lang="uk-UA" sz="1400" dirty="0" smtClean="0">
                <a:latin typeface="Century" pitchFamily="18" charset="0"/>
              </a:rPr>
              <a:t>Микола Іванович Петров народився в родині дяка, </a:t>
            </a:r>
          </a:p>
          <a:p>
            <a:r>
              <a:rPr lang="uk-UA" sz="1400" dirty="0" smtClean="0">
                <a:latin typeface="Century" pitchFamily="18" charset="0"/>
              </a:rPr>
              <a:t>в с. Вознесенському Костромської губернії. </a:t>
            </a:r>
          </a:p>
          <a:p>
            <a:r>
              <a:rPr lang="uk-UA" sz="1400" dirty="0" smtClean="0">
                <a:latin typeface="Century" pitchFamily="18" charset="0"/>
              </a:rPr>
              <a:t>Освіту отримав в духовному училищі, Костромській духовній семінарії, </a:t>
            </a:r>
          </a:p>
          <a:p>
            <a:r>
              <a:rPr lang="uk-UA" sz="1400" dirty="0" smtClean="0">
                <a:latin typeface="Century" pitchFamily="18" charset="0"/>
              </a:rPr>
              <a:t>Київській духовній академії (1861</a:t>
            </a:r>
            <a:r>
              <a:rPr lang="en-US" sz="1400" dirty="0" smtClean="0"/>
              <a:t>–</a:t>
            </a:r>
            <a:r>
              <a:rPr lang="uk-UA" sz="1400" dirty="0" smtClean="0">
                <a:latin typeface="Century" pitchFamily="18" charset="0"/>
              </a:rPr>
              <a:t>1865). По закінченні Академії викладав словесність у Волинській духовній семінарії. </a:t>
            </a:r>
          </a:p>
          <a:p>
            <a:r>
              <a:rPr lang="uk-UA" sz="1400" dirty="0" smtClean="0">
                <a:latin typeface="Century" pitchFamily="18" charset="0"/>
              </a:rPr>
              <a:t>В 1868 р., одержавши ступінь магістра богослов’я, повернувся до Київської академії вже в якості викладача, продовжив наукову працю; </a:t>
            </a:r>
          </a:p>
          <a:p>
            <a:r>
              <a:rPr lang="uk-UA" sz="1400" dirty="0" smtClean="0">
                <a:latin typeface="Century" pitchFamily="18" charset="0"/>
              </a:rPr>
              <a:t>з 1870 р. </a:t>
            </a:r>
            <a:r>
              <a:rPr lang="en-US" sz="1400" dirty="0" smtClean="0"/>
              <a:t>–</a:t>
            </a:r>
            <a:r>
              <a:rPr lang="uk-UA" sz="1400" dirty="0" smtClean="0">
                <a:latin typeface="Century" pitchFamily="18" charset="0"/>
              </a:rPr>
              <a:t> доцент Київської духовної академії</a:t>
            </a:r>
            <a:r>
              <a:rPr lang="ru-RU" sz="1400" dirty="0" smtClean="0">
                <a:latin typeface="Century" pitchFamily="18" charset="0"/>
              </a:rPr>
              <a:t>. </a:t>
            </a:r>
            <a:endParaRPr lang="ru-RU" sz="1400" dirty="0">
              <a:latin typeface="Century" pitchFamily="18" charset="0"/>
            </a:endParaRPr>
          </a:p>
        </p:txBody>
      </p:sp>
      <p:pic>
        <p:nvPicPr>
          <p:cNvPr id="7" name="Рисунок 6" descr="Scan-150714-0025.jpg"/>
          <p:cNvPicPr>
            <a:picLocks noChangeAspect="1"/>
          </p:cNvPicPr>
          <p:nvPr/>
        </p:nvPicPr>
        <p:blipFill>
          <a:blip r:embed="rId2" cstate="screen"/>
          <a:stretch>
            <a:fillRect/>
          </a:stretch>
        </p:blipFill>
        <p:spPr>
          <a:xfrm>
            <a:off x="1357290" y="857232"/>
            <a:ext cx="3467100" cy="5072074"/>
          </a:xfrm>
          <a:prstGeom prst="rect">
            <a:avLst/>
          </a:prstGeom>
          <a:effectLst>
            <a:outerShdw blurRad="63500" sx="102000" sy="102000" algn="ctr" rotWithShape="0">
              <a:prstClr val="black">
                <a:alpha val="40000"/>
              </a:prstClr>
            </a:outerShdw>
          </a:effectLst>
        </p:spPr>
      </p:pic>
      <p:sp>
        <p:nvSpPr>
          <p:cNvPr id="4" name="TextBox 3"/>
          <p:cNvSpPr txBox="1"/>
          <p:nvPr/>
        </p:nvSpPr>
        <p:spPr>
          <a:xfrm>
            <a:off x="2638424" y="6072206"/>
            <a:ext cx="1067921" cy="369332"/>
          </a:xfrm>
          <a:prstGeom prst="rect">
            <a:avLst/>
          </a:prstGeom>
          <a:noFill/>
        </p:spPr>
        <p:txBody>
          <a:bodyPr wrap="none" rtlCol="0">
            <a:spAutoFit/>
          </a:bodyPr>
          <a:lstStyle/>
          <a:p>
            <a:r>
              <a:rPr lang="ru-RU" dirty="0" smtClean="0"/>
              <a:t>Со 25386</a:t>
            </a:r>
            <a:endParaRPr lang="ru-RU"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1357290" y="1714488"/>
            <a:ext cx="2350614" cy="2677656"/>
          </a:xfrm>
          <a:prstGeom prst="rect">
            <a:avLst/>
          </a:prstGeom>
        </p:spPr>
        <p:txBody>
          <a:bodyPr wrap="square">
            <a:spAutoFit/>
          </a:bodyPr>
          <a:lstStyle/>
          <a:p>
            <a:r>
              <a:rPr lang="uk-UA" sz="1400" dirty="0" smtClean="0">
                <a:latin typeface="Century" pitchFamily="18" charset="0"/>
              </a:rPr>
              <a:t>У 1877 р. Микола Петров «облаштовував» Церковно</a:t>
            </a:r>
            <a:r>
              <a:rPr lang="uk-UA" sz="1400" dirty="0" smtClean="0"/>
              <a:t>-</a:t>
            </a:r>
            <a:r>
              <a:rPr lang="uk-UA" sz="1400" dirty="0" smtClean="0">
                <a:latin typeface="Century" pitchFamily="18" charset="0"/>
              </a:rPr>
              <a:t>археологічний  музей  у  наданих  для цього приміщеннях </a:t>
            </a:r>
            <a:r>
              <a:rPr lang="uk-UA" sz="1400" dirty="0" err="1" smtClean="0">
                <a:latin typeface="Century" pitchFamily="18" charset="0"/>
              </a:rPr>
              <a:t>Мазепинського</a:t>
            </a:r>
            <a:r>
              <a:rPr lang="uk-UA" sz="1400" dirty="0" smtClean="0">
                <a:latin typeface="Century" pitchFamily="18" charset="0"/>
              </a:rPr>
              <a:t> </a:t>
            </a:r>
          </a:p>
          <a:p>
            <a:r>
              <a:rPr lang="uk-UA" sz="1400" dirty="0" smtClean="0">
                <a:latin typeface="Century" pitchFamily="18" charset="0"/>
              </a:rPr>
              <a:t>корпусу Академії. </a:t>
            </a:r>
          </a:p>
          <a:p>
            <a:r>
              <a:rPr lang="uk-UA" sz="1400" dirty="0" smtClean="0">
                <a:latin typeface="Century" pitchFamily="18" charset="0"/>
              </a:rPr>
              <a:t>З 1879 р. Музей було відкрито для навчальних занять студентів, а в вихідні дні й для відвідувачів.</a:t>
            </a:r>
          </a:p>
        </p:txBody>
      </p:sp>
      <p:pic>
        <p:nvPicPr>
          <p:cNvPr id="4" name="Рисунок 3" descr="Scan-150714-0012.jpg"/>
          <p:cNvPicPr>
            <a:picLocks noChangeAspect="1"/>
          </p:cNvPicPr>
          <p:nvPr/>
        </p:nvPicPr>
        <p:blipFill>
          <a:blip r:embed="rId2" cstate="screen"/>
          <a:stretch>
            <a:fillRect/>
          </a:stretch>
        </p:blipFill>
        <p:spPr>
          <a:xfrm>
            <a:off x="4143372" y="714356"/>
            <a:ext cx="3429024" cy="5314356"/>
          </a:xfrm>
          <a:prstGeom prst="rect">
            <a:avLst/>
          </a:prstGeom>
          <a:effectLst>
            <a:outerShdw blurRad="63500" sx="102000" sy="102000" algn="ctr" rotWithShape="0">
              <a:prstClr val="black">
                <a:alpha val="40000"/>
              </a:prstClr>
            </a:outerShdw>
          </a:effectLst>
        </p:spPr>
      </p:pic>
      <p:sp>
        <p:nvSpPr>
          <p:cNvPr id="6" name="TextBox 5"/>
          <p:cNvSpPr txBox="1"/>
          <p:nvPr/>
        </p:nvSpPr>
        <p:spPr>
          <a:xfrm>
            <a:off x="5214942" y="6143644"/>
            <a:ext cx="1186543" cy="369332"/>
          </a:xfrm>
          <a:prstGeom prst="rect">
            <a:avLst/>
          </a:prstGeom>
          <a:noFill/>
        </p:spPr>
        <p:txBody>
          <a:bodyPr wrap="none" rtlCol="0">
            <a:spAutoFit/>
          </a:bodyPr>
          <a:lstStyle/>
          <a:p>
            <a:r>
              <a:rPr lang="ru-RU" dirty="0" smtClean="0"/>
              <a:t>Во 359528</a:t>
            </a:r>
            <a:endParaRPr lang="ru-RU"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descr="Scan-150714-0012.jpg"/>
          <p:cNvPicPr>
            <a:picLocks noChangeAspect="1"/>
          </p:cNvPicPr>
          <p:nvPr/>
        </p:nvPicPr>
        <p:blipFill>
          <a:blip r:embed="rId2" cstate="screen"/>
          <a:stretch>
            <a:fillRect/>
          </a:stretch>
        </p:blipFill>
        <p:spPr>
          <a:xfrm>
            <a:off x="4643438" y="1071547"/>
            <a:ext cx="3085799" cy="4740894"/>
          </a:xfrm>
          <a:prstGeom prst="rect">
            <a:avLst/>
          </a:prstGeom>
          <a:effectLst>
            <a:outerShdw blurRad="63500" sx="102000" sy="102000" algn="ctr" rotWithShape="0">
              <a:prstClr val="black">
                <a:alpha val="40000"/>
              </a:prstClr>
            </a:outerShdw>
          </a:effectLst>
        </p:spPr>
      </p:pic>
      <p:pic>
        <p:nvPicPr>
          <p:cNvPr id="4" name="Рисунок 3" descr="Scan-150714-0012.jpg"/>
          <p:cNvPicPr>
            <a:picLocks noChangeAspect="1"/>
          </p:cNvPicPr>
          <p:nvPr/>
        </p:nvPicPr>
        <p:blipFill>
          <a:blip r:embed="rId3" cstate="screen"/>
          <a:stretch>
            <a:fillRect/>
          </a:stretch>
        </p:blipFill>
        <p:spPr>
          <a:xfrm>
            <a:off x="1428728" y="1071546"/>
            <a:ext cx="3060916" cy="4714908"/>
          </a:xfrm>
          <a:prstGeom prst="rect">
            <a:avLst/>
          </a:prstGeom>
          <a:effectLst>
            <a:outerShdw blurRad="63500" sx="102000" sy="102000" algn="ctr" rotWithShape="0">
              <a:prstClr val="black">
                <a:alpha val="40000"/>
              </a:prstClr>
            </a:outerShdw>
          </a:effectLst>
        </p:spPr>
      </p:pic>
      <p:sp>
        <p:nvSpPr>
          <p:cNvPr id="5" name="TextBox 4"/>
          <p:cNvSpPr txBox="1"/>
          <p:nvPr/>
        </p:nvSpPr>
        <p:spPr>
          <a:xfrm>
            <a:off x="2285984" y="5929330"/>
            <a:ext cx="1072730" cy="369332"/>
          </a:xfrm>
          <a:prstGeom prst="rect">
            <a:avLst/>
          </a:prstGeom>
          <a:noFill/>
        </p:spPr>
        <p:txBody>
          <a:bodyPr wrap="none" rtlCol="0">
            <a:spAutoFit/>
          </a:bodyPr>
          <a:lstStyle/>
          <a:p>
            <a:r>
              <a:rPr lang="ru-RU" dirty="0" err="1" smtClean="0"/>
              <a:t>Ви</a:t>
            </a:r>
            <a:r>
              <a:rPr lang="ru-RU" dirty="0" smtClean="0"/>
              <a:t> 20968</a:t>
            </a:r>
            <a:endParaRPr lang="ru-RU" dirty="0"/>
          </a:p>
        </p:txBody>
      </p:sp>
      <p:sp>
        <p:nvSpPr>
          <p:cNvPr id="6" name="TextBox 5"/>
          <p:cNvSpPr txBox="1"/>
          <p:nvPr/>
        </p:nvSpPr>
        <p:spPr>
          <a:xfrm>
            <a:off x="5643570" y="5929330"/>
            <a:ext cx="955711" cy="369332"/>
          </a:xfrm>
          <a:prstGeom prst="rect">
            <a:avLst/>
          </a:prstGeom>
          <a:noFill/>
        </p:spPr>
        <p:txBody>
          <a:bodyPr wrap="none" rtlCol="0">
            <a:spAutoFit/>
          </a:bodyPr>
          <a:lstStyle/>
          <a:p>
            <a:r>
              <a:rPr lang="ru-RU" dirty="0" err="1" smtClean="0"/>
              <a:t>Ви</a:t>
            </a:r>
            <a:r>
              <a:rPr lang="ru-RU" dirty="0" smtClean="0"/>
              <a:t> 2288</a:t>
            </a:r>
            <a:endParaRPr lang="ru-RU"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5572132" y="1071546"/>
            <a:ext cx="2214578" cy="4616648"/>
          </a:xfrm>
          <a:prstGeom prst="rect">
            <a:avLst/>
          </a:prstGeom>
        </p:spPr>
        <p:txBody>
          <a:bodyPr wrap="square">
            <a:spAutoFit/>
          </a:bodyPr>
          <a:lstStyle/>
          <a:p>
            <a:r>
              <a:rPr lang="uk-UA" sz="1400" dirty="0" smtClean="0">
                <a:latin typeface="Century" pitchFamily="18" charset="0"/>
              </a:rPr>
              <a:t>1879 р. Св. Синод доручив Церковно-археологічному товариству спостерігати за збереженням старовинних пам’яток церковного зодчества. Коштів на відрядження та обстеження не виділяли, проте ентузіазм  Петрова та його  колег  дозволив здійснити експертизи й огляди багатьох пам’яток під час їхніх ремонтів та реставрації, зокрема Кирилівської церкви, Софійського собору</a:t>
            </a:r>
            <a:r>
              <a:rPr lang="ru-RU" sz="1400" dirty="0" smtClean="0">
                <a:latin typeface="Century" pitchFamily="18" charset="0"/>
              </a:rPr>
              <a:t>.</a:t>
            </a:r>
          </a:p>
        </p:txBody>
      </p:sp>
      <p:pic>
        <p:nvPicPr>
          <p:cNvPr id="4" name="Рисунок 3" descr="Scan-150714-0012.jpg"/>
          <p:cNvPicPr>
            <a:picLocks noChangeAspect="1"/>
          </p:cNvPicPr>
          <p:nvPr/>
        </p:nvPicPr>
        <p:blipFill>
          <a:blip r:embed="rId2" cstate="screen"/>
          <a:stretch>
            <a:fillRect/>
          </a:stretch>
        </p:blipFill>
        <p:spPr>
          <a:xfrm>
            <a:off x="1643042" y="714356"/>
            <a:ext cx="3429024" cy="5274416"/>
          </a:xfrm>
          <a:prstGeom prst="rect">
            <a:avLst/>
          </a:prstGeom>
          <a:effectLst>
            <a:outerShdw blurRad="63500" sx="102000" sy="102000" algn="ctr" rotWithShape="0">
              <a:prstClr val="black">
                <a:alpha val="40000"/>
              </a:prstClr>
            </a:outerShdw>
          </a:effectLst>
        </p:spPr>
      </p:pic>
      <p:sp>
        <p:nvSpPr>
          <p:cNvPr id="5" name="TextBox 4"/>
          <p:cNvSpPr txBox="1"/>
          <p:nvPr/>
        </p:nvSpPr>
        <p:spPr>
          <a:xfrm>
            <a:off x="2781300" y="6131502"/>
            <a:ext cx="1072730" cy="369332"/>
          </a:xfrm>
          <a:prstGeom prst="rect">
            <a:avLst/>
          </a:prstGeom>
          <a:noFill/>
        </p:spPr>
        <p:txBody>
          <a:bodyPr wrap="none" rtlCol="0">
            <a:spAutoFit/>
          </a:bodyPr>
          <a:lstStyle/>
          <a:p>
            <a:r>
              <a:rPr lang="ru-RU" dirty="0" err="1" smtClean="0"/>
              <a:t>Ви</a:t>
            </a:r>
            <a:r>
              <a:rPr lang="ru-RU" dirty="0" smtClean="0"/>
              <a:t> 23597</a:t>
            </a:r>
            <a:endParaRPr lang="ru-RU"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descr="Scan-150714-0012.jpg"/>
          <p:cNvPicPr>
            <a:picLocks noChangeAspect="1"/>
          </p:cNvPicPr>
          <p:nvPr/>
        </p:nvPicPr>
        <p:blipFill>
          <a:blip r:embed="rId2" cstate="screen"/>
          <a:stretch>
            <a:fillRect/>
          </a:stretch>
        </p:blipFill>
        <p:spPr>
          <a:xfrm>
            <a:off x="4643438" y="1000108"/>
            <a:ext cx="3085799" cy="4857784"/>
          </a:xfrm>
          <a:prstGeom prst="rect">
            <a:avLst/>
          </a:prstGeom>
          <a:effectLst>
            <a:outerShdw blurRad="63500" sx="102000" sy="102000" algn="ctr" rotWithShape="0">
              <a:prstClr val="black">
                <a:alpha val="40000"/>
              </a:prstClr>
            </a:outerShdw>
          </a:effectLst>
        </p:spPr>
      </p:pic>
      <p:pic>
        <p:nvPicPr>
          <p:cNvPr id="4" name="Рисунок 3" descr="Scan-150714-0012.jpg"/>
          <p:cNvPicPr>
            <a:picLocks noChangeAspect="1"/>
          </p:cNvPicPr>
          <p:nvPr/>
        </p:nvPicPr>
        <p:blipFill>
          <a:blip r:embed="rId3" cstate="screen"/>
          <a:stretch>
            <a:fillRect/>
          </a:stretch>
        </p:blipFill>
        <p:spPr>
          <a:xfrm>
            <a:off x="1439646" y="1071546"/>
            <a:ext cx="3060916" cy="4786345"/>
          </a:xfrm>
          <a:prstGeom prst="rect">
            <a:avLst/>
          </a:prstGeom>
          <a:effectLst>
            <a:outerShdw blurRad="63500" sx="102000" sy="102000" algn="ctr" rotWithShape="0">
              <a:prstClr val="black">
                <a:alpha val="40000"/>
              </a:prstClr>
            </a:outerShdw>
          </a:effectLst>
        </p:spPr>
      </p:pic>
      <p:sp>
        <p:nvSpPr>
          <p:cNvPr id="5" name="TextBox 4"/>
          <p:cNvSpPr txBox="1"/>
          <p:nvPr/>
        </p:nvSpPr>
        <p:spPr>
          <a:xfrm>
            <a:off x="2357422" y="6000768"/>
            <a:ext cx="1072730" cy="369332"/>
          </a:xfrm>
          <a:prstGeom prst="rect">
            <a:avLst/>
          </a:prstGeom>
          <a:noFill/>
        </p:spPr>
        <p:txBody>
          <a:bodyPr wrap="none" rtlCol="0">
            <a:spAutoFit/>
          </a:bodyPr>
          <a:lstStyle/>
          <a:p>
            <a:r>
              <a:rPr lang="ru-RU" dirty="0" err="1" smtClean="0"/>
              <a:t>Ви</a:t>
            </a:r>
            <a:r>
              <a:rPr lang="ru-RU" dirty="0" smtClean="0"/>
              <a:t> 23290</a:t>
            </a:r>
            <a:endParaRPr lang="ru-RU" dirty="0"/>
          </a:p>
        </p:txBody>
      </p:sp>
      <p:sp>
        <p:nvSpPr>
          <p:cNvPr id="6" name="TextBox 5"/>
          <p:cNvSpPr txBox="1"/>
          <p:nvPr/>
        </p:nvSpPr>
        <p:spPr>
          <a:xfrm>
            <a:off x="5715008" y="6000768"/>
            <a:ext cx="1186543" cy="369332"/>
          </a:xfrm>
          <a:prstGeom prst="rect">
            <a:avLst/>
          </a:prstGeom>
          <a:noFill/>
        </p:spPr>
        <p:txBody>
          <a:bodyPr wrap="none" rtlCol="0">
            <a:spAutoFit/>
          </a:bodyPr>
          <a:lstStyle/>
          <a:p>
            <a:r>
              <a:rPr lang="ru-RU" dirty="0" smtClean="0"/>
              <a:t>Во 336247</a:t>
            </a:r>
            <a:endParaRPr lang="ru-RU"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1500166" y="1714488"/>
            <a:ext cx="2286016" cy="3323987"/>
          </a:xfrm>
          <a:prstGeom prst="rect">
            <a:avLst/>
          </a:prstGeom>
        </p:spPr>
        <p:txBody>
          <a:bodyPr wrap="square">
            <a:spAutoFit/>
          </a:bodyPr>
          <a:lstStyle/>
          <a:p>
            <a:r>
              <a:rPr lang="uk-UA" sz="1400" dirty="0" smtClean="0">
                <a:latin typeface="Century" pitchFamily="18" charset="0"/>
              </a:rPr>
              <a:t>1881 р. Петров був обраний дійсним членом імператорського Російського археологічного товариства. </a:t>
            </a:r>
          </a:p>
          <a:p>
            <a:r>
              <a:rPr lang="uk-UA" sz="1400" dirty="0" smtClean="0">
                <a:latin typeface="Century" pitchFamily="18" charset="0"/>
              </a:rPr>
              <a:t>Завдяки науковому авторитету та особистим стосункам Петрова Церковно-археологічний  музей отримував  наукові консультації від кращих фахівців з різних дисциплін. </a:t>
            </a:r>
          </a:p>
        </p:txBody>
      </p:sp>
      <p:pic>
        <p:nvPicPr>
          <p:cNvPr id="4" name="Рисунок 3" descr="Scan-150714-0012.jpg"/>
          <p:cNvPicPr>
            <a:picLocks noChangeAspect="1"/>
          </p:cNvPicPr>
          <p:nvPr/>
        </p:nvPicPr>
        <p:blipFill>
          <a:blip r:embed="rId2" cstate="screen"/>
          <a:stretch>
            <a:fillRect/>
          </a:stretch>
        </p:blipFill>
        <p:spPr>
          <a:xfrm>
            <a:off x="4143372" y="1000108"/>
            <a:ext cx="3429024" cy="4760192"/>
          </a:xfrm>
          <a:prstGeom prst="rect">
            <a:avLst/>
          </a:prstGeom>
          <a:effectLst>
            <a:outerShdw blurRad="63500" sx="102000" sy="102000" algn="ctr" rotWithShape="0">
              <a:prstClr val="black">
                <a:alpha val="40000"/>
              </a:prstClr>
            </a:outerShdw>
          </a:effectLst>
        </p:spPr>
      </p:pic>
      <p:sp>
        <p:nvSpPr>
          <p:cNvPr id="6" name="TextBox 5"/>
          <p:cNvSpPr txBox="1"/>
          <p:nvPr/>
        </p:nvSpPr>
        <p:spPr>
          <a:xfrm>
            <a:off x="5357818" y="5917188"/>
            <a:ext cx="954107" cy="369332"/>
          </a:xfrm>
          <a:prstGeom prst="rect">
            <a:avLst/>
          </a:prstGeom>
          <a:noFill/>
        </p:spPr>
        <p:txBody>
          <a:bodyPr wrap="none" rtlCol="0">
            <a:spAutoFit/>
          </a:bodyPr>
          <a:lstStyle/>
          <a:p>
            <a:r>
              <a:rPr lang="ru-RU" dirty="0" smtClean="0"/>
              <a:t>Си 5704</a:t>
            </a:r>
            <a:endParaRPr lang="ru-RU"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descr="Scan-150714-0012.jpg"/>
          <p:cNvPicPr>
            <a:picLocks noChangeAspect="1"/>
          </p:cNvPicPr>
          <p:nvPr/>
        </p:nvPicPr>
        <p:blipFill>
          <a:blip r:embed="rId2" cstate="screen"/>
          <a:stretch>
            <a:fillRect/>
          </a:stretch>
        </p:blipFill>
        <p:spPr>
          <a:xfrm>
            <a:off x="4700911" y="1071546"/>
            <a:ext cx="2956887" cy="4782862"/>
          </a:xfrm>
          <a:prstGeom prst="rect">
            <a:avLst/>
          </a:prstGeom>
          <a:effectLst>
            <a:outerShdw blurRad="63500" sx="102000" sy="102000" algn="ctr" rotWithShape="0">
              <a:prstClr val="black">
                <a:alpha val="40000"/>
              </a:prstClr>
            </a:outerShdw>
          </a:effectLst>
        </p:spPr>
      </p:pic>
      <p:pic>
        <p:nvPicPr>
          <p:cNvPr id="4" name="Рисунок 3" descr="Scan-150714-0012.jpg"/>
          <p:cNvPicPr>
            <a:picLocks noChangeAspect="1"/>
          </p:cNvPicPr>
          <p:nvPr/>
        </p:nvPicPr>
        <p:blipFill>
          <a:blip r:embed="rId3" cstate="screen"/>
          <a:stretch>
            <a:fillRect/>
          </a:stretch>
        </p:blipFill>
        <p:spPr>
          <a:xfrm>
            <a:off x="1387994" y="1071546"/>
            <a:ext cx="3041130" cy="4786345"/>
          </a:xfrm>
          <a:prstGeom prst="rect">
            <a:avLst/>
          </a:prstGeom>
          <a:effectLst>
            <a:outerShdw blurRad="63500" sx="102000" sy="102000" algn="ctr" rotWithShape="0">
              <a:prstClr val="black">
                <a:alpha val="40000"/>
              </a:prstClr>
            </a:outerShdw>
          </a:effectLst>
        </p:spPr>
      </p:pic>
      <p:sp>
        <p:nvSpPr>
          <p:cNvPr id="5" name="TextBox 4"/>
          <p:cNvSpPr txBox="1"/>
          <p:nvPr/>
        </p:nvSpPr>
        <p:spPr>
          <a:xfrm>
            <a:off x="2285984" y="6000768"/>
            <a:ext cx="955711" cy="369332"/>
          </a:xfrm>
          <a:prstGeom prst="rect">
            <a:avLst/>
          </a:prstGeom>
          <a:noFill/>
        </p:spPr>
        <p:txBody>
          <a:bodyPr wrap="none" rtlCol="0">
            <a:spAutoFit/>
          </a:bodyPr>
          <a:lstStyle/>
          <a:p>
            <a:r>
              <a:rPr lang="ru-RU" dirty="0" err="1" smtClean="0"/>
              <a:t>Ви</a:t>
            </a:r>
            <a:r>
              <a:rPr lang="ru-RU" dirty="0" smtClean="0"/>
              <a:t> 3169</a:t>
            </a:r>
            <a:endParaRPr lang="ru-RU" dirty="0"/>
          </a:p>
        </p:txBody>
      </p:sp>
      <p:sp>
        <p:nvSpPr>
          <p:cNvPr id="6" name="TextBox 5"/>
          <p:cNvSpPr txBox="1"/>
          <p:nvPr/>
        </p:nvSpPr>
        <p:spPr>
          <a:xfrm>
            <a:off x="5786446" y="6000768"/>
            <a:ext cx="830677" cy="369332"/>
          </a:xfrm>
          <a:prstGeom prst="rect">
            <a:avLst/>
          </a:prstGeom>
          <a:noFill/>
        </p:spPr>
        <p:txBody>
          <a:bodyPr wrap="none" rtlCol="0">
            <a:spAutoFit/>
          </a:bodyPr>
          <a:lstStyle/>
          <a:p>
            <a:r>
              <a:rPr lang="ru-RU" dirty="0" smtClean="0"/>
              <a:t>В 6318</a:t>
            </a:r>
            <a:endParaRPr lang="ru-RU"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5429256" y="857232"/>
            <a:ext cx="2428892" cy="5047536"/>
          </a:xfrm>
          <a:prstGeom prst="rect">
            <a:avLst/>
          </a:prstGeom>
        </p:spPr>
        <p:txBody>
          <a:bodyPr wrap="square">
            <a:spAutoFit/>
          </a:bodyPr>
          <a:lstStyle/>
          <a:p>
            <a:r>
              <a:rPr lang="uk-UA" sz="1400" dirty="0" smtClean="0">
                <a:latin typeface="Century" pitchFamily="18" charset="0"/>
              </a:rPr>
              <a:t>Консультації кращих фахівців з різних дисциплін були вкрай необхідні, оскільки зібрання Музею не обмежувалося виключно церковними речами. Згідно музейної концепції Миколи Петрова, церковну археологію слід було розглядати і вивчати в широкому культурному контексті, разом творами мистецтв, літератури, побуту – всім, що, на думку Петрова</a:t>
            </a:r>
            <a:r>
              <a:rPr lang="ru-RU" sz="1400" dirty="0" smtClean="0">
                <a:latin typeface="Century" pitchFamily="18" charset="0"/>
              </a:rPr>
              <a:t>, становило «общую подоснову археологической науки вообще или же давали богатый </a:t>
            </a:r>
            <a:r>
              <a:rPr lang="en-US" sz="1400" dirty="0" smtClean="0">
                <a:latin typeface="Century" pitchFamily="18" charset="0"/>
              </a:rPr>
              <a:t> </a:t>
            </a:r>
            <a:r>
              <a:rPr lang="ru-RU" sz="1400" dirty="0" smtClean="0">
                <a:latin typeface="Century" pitchFamily="18" charset="0"/>
              </a:rPr>
              <a:t>материал </a:t>
            </a:r>
            <a:r>
              <a:rPr lang="en-US" sz="1400" dirty="0" smtClean="0">
                <a:latin typeface="Century" pitchFamily="18" charset="0"/>
              </a:rPr>
              <a:t> </a:t>
            </a:r>
            <a:r>
              <a:rPr lang="ru-RU" sz="1400" dirty="0" smtClean="0">
                <a:latin typeface="Century" pitchFamily="18" charset="0"/>
              </a:rPr>
              <a:t>для </a:t>
            </a:r>
            <a:r>
              <a:rPr lang="en-US" sz="1400" dirty="0" smtClean="0">
                <a:latin typeface="Century" pitchFamily="18" charset="0"/>
              </a:rPr>
              <a:t> </a:t>
            </a:r>
            <a:r>
              <a:rPr lang="ru-RU" sz="1400" dirty="0" smtClean="0">
                <a:latin typeface="Century" pitchFamily="18" charset="0"/>
              </a:rPr>
              <a:t>сравнительного </a:t>
            </a:r>
            <a:r>
              <a:rPr lang="en-US" sz="1400" dirty="0" smtClean="0">
                <a:latin typeface="Century" pitchFamily="18" charset="0"/>
              </a:rPr>
              <a:t> </a:t>
            </a:r>
            <a:r>
              <a:rPr lang="ru-RU" sz="1400" dirty="0" smtClean="0">
                <a:latin typeface="Century" pitchFamily="18" charset="0"/>
              </a:rPr>
              <a:t>изучения </a:t>
            </a:r>
            <a:r>
              <a:rPr lang="en-US" sz="1400" dirty="0" smtClean="0">
                <a:latin typeface="Century" pitchFamily="18" charset="0"/>
              </a:rPr>
              <a:t> </a:t>
            </a:r>
            <a:r>
              <a:rPr lang="ru-RU" sz="1400" dirty="0" smtClean="0">
                <a:latin typeface="Century" pitchFamily="18" charset="0"/>
              </a:rPr>
              <a:t>памятников </a:t>
            </a:r>
            <a:r>
              <a:rPr lang="en-US" sz="1400" dirty="0" smtClean="0">
                <a:latin typeface="Century" pitchFamily="18" charset="0"/>
              </a:rPr>
              <a:t> </a:t>
            </a:r>
            <a:r>
              <a:rPr lang="ru-RU" sz="1400" dirty="0" smtClean="0">
                <a:latin typeface="Century" pitchFamily="18" charset="0"/>
              </a:rPr>
              <a:t>старины».</a:t>
            </a:r>
          </a:p>
        </p:txBody>
      </p:sp>
      <p:pic>
        <p:nvPicPr>
          <p:cNvPr id="4" name="Рисунок 3" descr="Scan-150714-0012.jpg"/>
          <p:cNvPicPr>
            <a:picLocks noChangeAspect="1"/>
          </p:cNvPicPr>
          <p:nvPr/>
        </p:nvPicPr>
        <p:blipFill>
          <a:blip r:embed="rId2" cstate="screen"/>
          <a:stretch>
            <a:fillRect/>
          </a:stretch>
        </p:blipFill>
        <p:spPr>
          <a:xfrm>
            <a:off x="1643042" y="664116"/>
            <a:ext cx="3357586" cy="5336652"/>
          </a:xfrm>
          <a:prstGeom prst="rect">
            <a:avLst/>
          </a:prstGeom>
          <a:effectLst>
            <a:outerShdw blurRad="63500" sx="102000" sy="102000" algn="ctr" rotWithShape="0">
              <a:prstClr val="black">
                <a:alpha val="40000"/>
              </a:prstClr>
            </a:outerShdw>
          </a:effectLst>
        </p:spPr>
      </p:pic>
      <p:sp>
        <p:nvSpPr>
          <p:cNvPr id="5" name="TextBox 4"/>
          <p:cNvSpPr txBox="1"/>
          <p:nvPr/>
        </p:nvSpPr>
        <p:spPr>
          <a:xfrm>
            <a:off x="2833677" y="6072206"/>
            <a:ext cx="952505" cy="369332"/>
          </a:xfrm>
          <a:prstGeom prst="rect">
            <a:avLst/>
          </a:prstGeom>
          <a:noFill/>
        </p:spPr>
        <p:txBody>
          <a:bodyPr wrap="none" rtlCol="0">
            <a:spAutoFit/>
          </a:bodyPr>
          <a:lstStyle/>
          <a:p>
            <a:r>
              <a:rPr lang="ru-RU" dirty="0" smtClean="0"/>
              <a:t>Во 8338</a:t>
            </a:r>
            <a:endParaRPr lang="ru-RU"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descr="Scan-150714-0012.jpg"/>
          <p:cNvPicPr>
            <a:picLocks noChangeAspect="1"/>
          </p:cNvPicPr>
          <p:nvPr/>
        </p:nvPicPr>
        <p:blipFill>
          <a:blip r:embed="rId2" cstate="screen"/>
          <a:stretch>
            <a:fillRect/>
          </a:stretch>
        </p:blipFill>
        <p:spPr>
          <a:xfrm>
            <a:off x="4618695" y="1071546"/>
            <a:ext cx="3096577" cy="4737426"/>
          </a:xfrm>
          <a:prstGeom prst="rect">
            <a:avLst/>
          </a:prstGeom>
          <a:effectLst>
            <a:outerShdw blurRad="63500" sx="102000" sy="102000" algn="ctr" rotWithShape="0">
              <a:prstClr val="black">
                <a:alpha val="40000"/>
              </a:prstClr>
            </a:outerShdw>
          </a:effectLst>
        </p:spPr>
      </p:pic>
      <p:pic>
        <p:nvPicPr>
          <p:cNvPr id="4" name="Рисунок 3" descr="Scan-150714-0012.jpg"/>
          <p:cNvPicPr>
            <a:picLocks noChangeAspect="1"/>
          </p:cNvPicPr>
          <p:nvPr/>
        </p:nvPicPr>
        <p:blipFill>
          <a:blip r:embed="rId3" cstate="screen"/>
          <a:stretch>
            <a:fillRect/>
          </a:stretch>
        </p:blipFill>
        <p:spPr>
          <a:xfrm>
            <a:off x="1460589" y="1071546"/>
            <a:ext cx="2895939" cy="4786345"/>
          </a:xfrm>
          <a:prstGeom prst="rect">
            <a:avLst/>
          </a:prstGeom>
          <a:effectLst>
            <a:outerShdw blurRad="63500" sx="102000" sy="102000" algn="ctr" rotWithShape="0">
              <a:prstClr val="black">
                <a:alpha val="40000"/>
              </a:prstClr>
            </a:outerShdw>
          </a:effectLst>
        </p:spPr>
      </p:pic>
      <p:sp>
        <p:nvSpPr>
          <p:cNvPr id="5" name="TextBox 4"/>
          <p:cNvSpPr txBox="1"/>
          <p:nvPr/>
        </p:nvSpPr>
        <p:spPr>
          <a:xfrm>
            <a:off x="2357422" y="6000768"/>
            <a:ext cx="955711" cy="369332"/>
          </a:xfrm>
          <a:prstGeom prst="rect">
            <a:avLst/>
          </a:prstGeom>
          <a:noFill/>
        </p:spPr>
        <p:txBody>
          <a:bodyPr wrap="none" rtlCol="0">
            <a:spAutoFit/>
          </a:bodyPr>
          <a:lstStyle/>
          <a:p>
            <a:r>
              <a:rPr lang="ru-RU" dirty="0" err="1" smtClean="0"/>
              <a:t>Ви</a:t>
            </a:r>
            <a:r>
              <a:rPr lang="ru-RU" dirty="0" smtClean="0"/>
              <a:t> 1081</a:t>
            </a:r>
            <a:endParaRPr lang="ru-RU" dirty="0"/>
          </a:p>
        </p:txBody>
      </p:sp>
      <p:sp>
        <p:nvSpPr>
          <p:cNvPr id="6" name="TextBox 5"/>
          <p:cNvSpPr txBox="1"/>
          <p:nvPr/>
        </p:nvSpPr>
        <p:spPr>
          <a:xfrm>
            <a:off x="5638820" y="6000768"/>
            <a:ext cx="947695" cy="369332"/>
          </a:xfrm>
          <a:prstGeom prst="rect">
            <a:avLst/>
          </a:prstGeom>
          <a:noFill/>
        </p:spPr>
        <p:txBody>
          <a:bodyPr wrap="none" rtlCol="0">
            <a:spAutoFit/>
          </a:bodyPr>
          <a:lstStyle/>
          <a:p>
            <a:r>
              <a:rPr lang="ru-RU" dirty="0" smtClean="0"/>
              <a:t>В 16446</a:t>
            </a:r>
            <a:endParaRPr lang="ru-RU"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descr="Scan-150714-0012.jpg"/>
          <p:cNvPicPr>
            <a:picLocks noChangeAspect="1"/>
          </p:cNvPicPr>
          <p:nvPr/>
        </p:nvPicPr>
        <p:blipFill>
          <a:blip r:embed="rId2" cstate="screen"/>
          <a:stretch>
            <a:fillRect/>
          </a:stretch>
        </p:blipFill>
        <p:spPr>
          <a:xfrm>
            <a:off x="4714876" y="1071546"/>
            <a:ext cx="3034488" cy="4786346"/>
          </a:xfrm>
          <a:prstGeom prst="rect">
            <a:avLst/>
          </a:prstGeom>
          <a:effectLst>
            <a:outerShdw blurRad="63500" sx="102000" sy="102000" algn="ctr" rotWithShape="0">
              <a:prstClr val="black">
                <a:alpha val="40000"/>
              </a:prstClr>
            </a:outerShdw>
          </a:effectLst>
        </p:spPr>
      </p:pic>
      <p:pic>
        <p:nvPicPr>
          <p:cNvPr id="4" name="Рисунок 3" descr="Scan-150714-0012.jpg"/>
          <p:cNvPicPr>
            <a:picLocks noChangeAspect="1"/>
          </p:cNvPicPr>
          <p:nvPr/>
        </p:nvPicPr>
        <p:blipFill>
          <a:blip r:embed="rId3" cstate="screen"/>
          <a:stretch>
            <a:fillRect/>
          </a:stretch>
        </p:blipFill>
        <p:spPr>
          <a:xfrm>
            <a:off x="1460589" y="1071546"/>
            <a:ext cx="2968535" cy="4786346"/>
          </a:xfrm>
          <a:prstGeom prst="rect">
            <a:avLst/>
          </a:prstGeom>
          <a:effectLst>
            <a:outerShdw blurRad="63500" sx="102000" sy="102000" algn="ctr" rotWithShape="0">
              <a:prstClr val="black">
                <a:alpha val="40000"/>
              </a:prstClr>
            </a:outerShdw>
          </a:effectLst>
        </p:spPr>
      </p:pic>
      <p:sp>
        <p:nvSpPr>
          <p:cNvPr id="5" name="TextBox 4"/>
          <p:cNvSpPr txBox="1"/>
          <p:nvPr/>
        </p:nvSpPr>
        <p:spPr>
          <a:xfrm>
            <a:off x="2357422" y="6000768"/>
            <a:ext cx="1125629" cy="369332"/>
          </a:xfrm>
          <a:prstGeom prst="rect">
            <a:avLst/>
          </a:prstGeom>
          <a:noFill/>
        </p:spPr>
        <p:txBody>
          <a:bodyPr wrap="none" rtlCol="0">
            <a:spAutoFit/>
          </a:bodyPr>
          <a:lstStyle/>
          <a:p>
            <a:r>
              <a:rPr lang="ru-RU" dirty="0" err="1" smtClean="0"/>
              <a:t>Ви</a:t>
            </a:r>
            <a:r>
              <a:rPr lang="ru-RU" dirty="0" smtClean="0"/>
              <a:t> 20180 </a:t>
            </a:r>
            <a:endParaRPr lang="ru-RU" dirty="0"/>
          </a:p>
        </p:txBody>
      </p:sp>
      <p:sp>
        <p:nvSpPr>
          <p:cNvPr id="6" name="TextBox 5"/>
          <p:cNvSpPr txBox="1"/>
          <p:nvPr/>
        </p:nvSpPr>
        <p:spPr>
          <a:xfrm>
            <a:off x="5715008" y="6000768"/>
            <a:ext cx="1072730" cy="369332"/>
          </a:xfrm>
          <a:prstGeom prst="rect">
            <a:avLst/>
          </a:prstGeom>
          <a:noFill/>
        </p:spPr>
        <p:txBody>
          <a:bodyPr wrap="none" rtlCol="0">
            <a:spAutoFit/>
          </a:bodyPr>
          <a:lstStyle/>
          <a:p>
            <a:r>
              <a:rPr lang="ru-RU" dirty="0" err="1" smtClean="0"/>
              <a:t>Ви</a:t>
            </a:r>
            <a:r>
              <a:rPr lang="ru-RU" dirty="0" smtClean="0"/>
              <a:t> 17367</a:t>
            </a:r>
            <a:endParaRPr lang="ru-RU"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descr="Scan-150714-0012.jpg"/>
          <p:cNvPicPr>
            <a:picLocks noChangeAspect="1"/>
          </p:cNvPicPr>
          <p:nvPr/>
        </p:nvPicPr>
        <p:blipFill>
          <a:blip r:embed="rId2" cstate="screen"/>
          <a:stretch>
            <a:fillRect/>
          </a:stretch>
        </p:blipFill>
        <p:spPr>
          <a:xfrm>
            <a:off x="4834362" y="1071546"/>
            <a:ext cx="2952348" cy="4737426"/>
          </a:xfrm>
          <a:prstGeom prst="rect">
            <a:avLst/>
          </a:prstGeom>
          <a:effectLst>
            <a:outerShdw blurRad="63500" sx="102000" sy="102000" algn="ctr" rotWithShape="0">
              <a:prstClr val="black">
                <a:alpha val="40000"/>
              </a:prstClr>
            </a:outerShdw>
          </a:effectLst>
        </p:spPr>
      </p:pic>
      <p:pic>
        <p:nvPicPr>
          <p:cNvPr id="4" name="Рисунок 3" descr="Scan-150714-0012.jpg"/>
          <p:cNvPicPr>
            <a:picLocks noChangeAspect="1"/>
          </p:cNvPicPr>
          <p:nvPr/>
        </p:nvPicPr>
        <p:blipFill>
          <a:blip r:embed="rId3" cstate="screen"/>
          <a:stretch>
            <a:fillRect/>
          </a:stretch>
        </p:blipFill>
        <p:spPr>
          <a:xfrm>
            <a:off x="1460589" y="1105218"/>
            <a:ext cx="2968535" cy="4719002"/>
          </a:xfrm>
          <a:prstGeom prst="rect">
            <a:avLst/>
          </a:prstGeom>
          <a:effectLst>
            <a:outerShdw blurRad="63500" sx="102000" sy="102000" algn="ctr" rotWithShape="0">
              <a:prstClr val="black">
                <a:alpha val="40000"/>
              </a:prstClr>
            </a:outerShdw>
          </a:effectLst>
        </p:spPr>
      </p:pic>
      <p:sp>
        <p:nvSpPr>
          <p:cNvPr id="5" name="TextBox 4"/>
          <p:cNvSpPr txBox="1"/>
          <p:nvPr/>
        </p:nvSpPr>
        <p:spPr>
          <a:xfrm>
            <a:off x="2424110" y="6000768"/>
            <a:ext cx="955711" cy="369332"/>
          </a:xfrm>
          <a:prstGeom prst="rect">
            <a:avLst/>
          </a:prstGeom>
          <a:noFill/>
        </p:spPr>
        <p:txBody>
          <a:bodyPr wrap="none" rtlCol="0">
            <a:spAutoFit/>
          </a:bodyPr>
          <a:lstStyle/>
          <a:p>
            <a:r>
              <a:rPr lang="ru-RU" dirty="0" err="1" smtClean="0"/>
              <a:t>Ви</a:t>
            </a:r>
            <a:r>
              <a:rPr lang="ru-RU" dirty="0" smtClean="0"/>
              <a:t> 5507</a:t>
            </a:r>
            <a:endParaRPr lang="ru-RU" dirty="0"/>
          </a:p>
        </p:txBody>
      </p:sp>
      <p:sp>
        <p:nvSpPr>
          <p:cNvPr id="6" name="TextBox 5"/>
          <p:cNvSpPr txBox="1"/>
          <p:nvPr/>
        </p:nvSpPr>
        <p:spPr>
          <a:xfrm>
            <a:off x="5929322" y="6000768"/>
            <a:ext cx="1186543" cy="369332"/>
          </a:xfrm>
          <a:prstGeom prst="rect">
            <a:avLst/>
          </a:prstGeom>
          <a:noFill/>
        </p:spPr>
        <p:txBody>
          <a:bodyPr wrap="none" rtlCol="0">
            <a:spAutoFit/>
          </a:bodyPr>
          <a:lstStyle/>
          <a:p>
            <a:r>
              <a:rPr lang="ru-RU" dirty="0" smtClean="0"/>
              <a:t>Во 128950</a:t>
            </a:r>
            <a:endParaRPr lang="ru-RU"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Прямоугольник 5"/>
          <p:cNvSpPr/>
          <p:nvPr/>
        </p:nvSpPr>
        <p:spPr>
          <a:xfrm>
            <a:off x="1357290" y="1142984"/>
            <a:ext cx="2571768" cy="4401205"/>
          </a:xfrm>
          <a:prstGeom prst="rect">
            <a:avLst/>
          </a:prstGeom>
        </p:spPr>
        <p:txBody>
          <a:bodyPr wrap="square">
            <a:spAutoFit/>
          </a:bodyPr>
          <a:lstStyle/>
          <a:p>
            <a:r>
              <a:rPr lang="uk-UA" sz="1400" dirty="0" smtClean="0">
                <a:latin typeface="Century" pitchFamily="18" charset="0"/>
              </a:rPr>
              <a:t>У вересні 1871 р. обраний екстраординарним професором Академії, а в листопаді 1875 р. захистив дисертацію на звання доктора богослов’я. </a:t>
            </a:r>
            <a:br>
              <a:rPr lang="uk-UA" sz="1400" dirty="0" smtClean="0">
                <a:latin typeface="Century" pitchFamily="18" charset="0"/>
              </a:rPr>
            </a:br>
            <a:r>
              <a:rPr lang="uk-UA" sz="1400" dirty="0" smtClean="0">
                <a:latin typeface="Century" pitchFamily="18" charset="0"/>
              </a:rPr>
              <a:t>У вересні 1876 р. затверджений ординарним професором Київської духовної академії.</a:t>
            </a:r>
          </a:p>
          <a:p>
            <a:r>
              <a:rPr lang="uk-UA" sz="1400" dirty="0" smtClean="0">
                <a:latin typeface="Century" pitchFamily="18" charset="0"/>
              </a:rPr>
              <a:t>Один з яскравих представників </a:t>
            </a:r>
            <a:r>
              <a:rPr lang="uk-UA" sz="1400" dirty="0" err="1" smtClean="0">
                <a:latin typeface="Century" pitchFamily="18" charset="0"/>
              </a:rPr>
              <a:t>історико-церковної</a:t>
            </a:r>
            <a:r>
              <a:rPr lang="uk-UA" sz="1400" dirty="0" smtClean="0">
                <a:latin typeface="Century" pitchFamily="18" charset="0"/>
              </a:rPr>
              <a:t> школи Київської духовної академії. Великого значення Микола Петров надавав створенню джерельної  бази </a:t>
            </a:r>
            <a:r>
              <a:rPr lang="uk-UA" sz="1400" dirty="0" err="1" smtClean="0">
                <a:latin typeface="Century" pitchFamily="18" charset="0"/>
              </a:rPr>
              <a:t>церковно-</a:t>
            </a:r>
            <a:r>
              <a:rPr lang="uk-UA" sz="1400" dirty="0" smtClean="0">
                <a:latin typeface="Century" pitchFamily="18" charset="0"/>
              </a:rPr>
              <a:t> історичної науки, збиранню речових і документальних пам’яток.</a:t>
            </a:r>
            <a:endParaRPr lang="uk-UA" sz="1400" dirty="0">
              <a:latin typeface="Century" pitchFamily="18" charset="0"/>
            </a:endParaRPr>
          </a:p>
        </p:txBody>
      </p:sp>
      <p:pic>
        <p:nvPicPr>
          <p:cNvPr id="3" name="Рисунок 2" descr="Scan-150714-0012.jpg"/>
          <p:cNvPicPr>
            <a:picLocks noChangeAspect="1"/>
          </p:cNvPicPr>
          <p:nvPr/>
        </p:nvPicPr>
        <p:blipFill>
          <a:blip r:embed="rId2" cstate="screen"/>
          <a:stretch>
            <a:fillRect/>
          </a:stretch>
        </p:blipFill>
        <p:spPr>
          <a:xfrm>
            <a:off x="4429124" y="848620"/>
            <a:ext cx="3238103" cy="5089297"/>
          </a:xfrm>
          <a:prstGeom prst="rect">
            <a:avLst/>
          </a:prstGeom>
          <a:effectLst>
            <a:outerShdw blurRad="63500" sx="102000" sy="102000" algn="ctr" rotWithShape="0">
              <a:prstClr val="black">
                <a:alpha val="40000"/>
              </a:prstClr>
            </a:outerShdw>
          </a:effectLst>
        </p:spPr>
      </p:pic>
      <p:sp>
        <p:nvSpPr>
          <p:cNvPr id="4" name="TextBox 3"/>
          <p:cNvSpPr txBox="1"/>
          <p:nvPr/>
        </p:nvSpPr>
        <p:spPr>
          <a:xfrm>
            <a:off x="5715008" y="6072206"/>
            <a:ext cx="1072730" cy="369332"/>
          </a:xfrm>
          <a:prstGeom prst="rect">
            <a:avLst/>
          </a:prstGeom>
          <a:noFill/>
        </p:spPr>
        <p:txBody>
          <a:bodyPr wrap="none" rtlCol="0">
            <a:spAutoFit/>
          </a:bodyPr>
          <a:lstStyle/>
          <a:p>
            <a:r>
              <a:rPr lang="ru-RU" dirty="0" err="1" smtClean="0"/>
              <a:t>Ви</a:t>
            </a:r>
            <a:r>
              <a:rPr lang="ru-RU" dirty="0" smtClean="0"/>
              <a:t> 17836</a:t>
            </a:r>
            <a:endParaRPr lang="ru-RU"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1428728" y="1500174"/>
            <a:ext cx="1928826" cy="3539430"/>
          </a:xfrm>
          <a:prstGeom prst="rect">
            <a:avLst/>
          </a:prstGeom>
        </p:spPr>
        <p:txBody>
          <a:bodyPr wrap="square">
            <a:spAutoFit/>
          </a:bodyPr>
          <a:lstStyle/>
          <a:p>
            <a:r>
              <a:rPr lang="uk-UA" sz="1400" dirty="0" smtClean="0">
                <a:latin typeface="Century" pitchFamily="18" charset="0"/>
              </a:rPr>
              <a:t>На відміну від  аналогічних  музеїв,  які  виникли  при  Московській  та Петербурзькій  духовних  академіях,  київський Музей надавав можливість для наукової роботи не лише з богослов’я, але й з історії мистецтв, історії та суміжних дисциплін.</a:t>
            </a:r>
          </a:p>
        </p:txBody>
      </p:sp>
      <p:pic>
        <p:nvPicPr>
          <p:cNvPr id="4" name="Рисунок 3" descr="Scan-150714-0012.jpg"/>
          <p:cNvPicPr>
            <a:picLocks noChangeAspect="1"/>
          </p:cNvPicPr>
          <p:nvPr/>
        </p:nvPicPr>
        <p:blipFill>
          <a:blip r:embed="rId2" cstate="screen"/>
          <a:stretch>
            <a:fillRect/>
          </a:stretch>
        </p:blipFill>
        <p:spPr>
          <a:xfrm>
            <a:off x="4188090" y="1000108"/>
            <a:ext cx="3027116" cy="4760192"/>
          </a:xfrm>
          <a:prstGeom prst="rect">
            <a:avLst/>
          </a:prstGeom>
          <a:effectLst>
            <a:outerShdw blurRad="63500" sx="102000" sy="102000" algn="ctr" rotWithShape="0">
              <a:prstClr val="black">
                <a:alpha val="40000"/>
              </a:prstClr>
            </a:outerShdw>
          </a:effectLst>
        </p:spPr>
      </p:pic>
      <p:sp>
        <p:nvSpPr>
          <p:cNvPr id="6" name="TextBox 5"/>
          <p:cNvSpPr txBox="1"/>
          <p:nvPr/>
        </p:nvSpPr>
        <p:spPr>
          <a:xfrm>
            <a:off x="5281630" y="5929330"/>
            <a:ext cx="952505" cy="369332"/>
          </a:xfrm>
          <a:prstGeom prst="rect">
            <a:avLst/>
          </a:prstGeom>
          <a:noFill/>
        </p:spPr>
        <p:txBody>
          <a:bodyPr wrap="none" rtlCol="0">
            <a:spAutoFit/>
          </a:bodyPr>
          <a:lstStyle/>
          <a:p>
            <a:r>
              <a:rPr lang="ru-RU" dirty="0" smtClean="0"/>
              <a:t>Во 7405</a:t>
            </a:r>
            <a:endParaRPr lang="ru-RU"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descr="Scan-150714-0012.jpg"/>
          <p:cNvPicPr>
            <a:picLocks noChangeAspect="1"/>
          </p:cNvPicPr>
          <p:nvPr/>
        </p:nvPicPr>
        <p:blipFill>
          <a:blip r:embed="rId2" cstate="screen"/>
          <a:stretch>
            <a:fillRect/>
          </a:stretch>
        </p:blipFill>
        <p:spPr>
          <a:xfrm>
            <a:off x="4737504" y="1071546"/>
            <a:ext cx="2906330" cy="4737426"/>
          </a:xfrm>
          <a:prstGeom prst="rect">
            <a:avLst/>
          </a:prstGeom>
          <a:effectLst>
            <a:outerShdw blurRad="63500" sx="102000" sy="102000" algn="ctr" rotWithShape="0">
              <a:prstClr val="black">
                <a:alpha val="40000"/>
              </a:prstClr>
            </a:outerShdw>
          </a:effectLst>
        </p:spPr>
      </p:pic>
      <p:pic>
        <p:nvPicPr>
          <p:cNvPr id="4" name="Рисунок 3" descr="Scan-150714-0012.jpg"/>
          <p:cNvPicPr>
            <a:picLocks noChangeAspect="1"/>
          </p:cNvPicPr>
          <p:nvPr/>
        </p:nvPicPr>
        <p:blipFill>
          <a:blip r:embed="rId3" cstate="screen"/>
          <a:stretch>
            <a:fillRect/>
          </a:stretch>
        </p:blipFill>
        <p:spPr>
          <a:xfrm>
            <a:off x="1537658" y="1105218"/>
            <a:ext cx="2814395" cy="4719002"/>
          </a:xfrm>
          <a:prstGeom prst="rect">
            <a:avLst/>
          </a:prstGeom>
          <a:effectLst>
            <a:outerShdw blurRad="63500" sx="102000" sy="102000" algn="ctr" rotWithShape="0">
              <a:prstClr val="black">
                <a:alpha val="40000"/>
              </a:prstClr>
            </a:outerShdw>
          </a:effectLst>
        </p:spPr>
      </p:pic>
      <p:sp>
        <p:nvSpPr>
          <p:cNvPr id="5" name="TextBox 4"/>
          <p:cNvSpPr txBox="1"/>
          <p:nvPr/>
        </p:nvSpPr>
        <p:spPr>
          <a:xfrm>
            <a:off x="2424110" y="6000768"/>
            <a:ext cx="955711" cy="369332"/>
          </a:xfrm>
          <a:prstGeom prst="rect">
            <a:avLst/>
          </a:prstGeom>
          <a:noFill/>
        </p:spPr>
        <p:txBody>
          <a:bodyPr wrap="none" rtlCol="0">
            <a:spAutoFit/>
          </a:bodyPr>
          <a:lstStyle/>
          <a:p>
            <a:r>
              <a:rPr lang="ru-RU" dirty="0" err="1" smtClean="0"/>
              <a:t>Ви</a:t>
            </a:r>
            <a:r>
              <a:rPr lang="ru-RU" dirty="0" smtClean="0"/>
              <a:t> 3411</a:t>
            </a:r>
            <a:endParaRPr lang="ru-RU" dirty="0"/>
          </a:p>
        </p:txBody>
      </p:sp>
      <p:sp>
        <p:nvSpPr>
          <p:cNvPr id="6" name="TextBox 5"/>
          <p:cNvSpPr txBox="1"/>
          <p:nvPr/>
        </p:nvSpPr>
        <p:spPr>
          <a:xfrm>
            <a:off x="5715008" y="6000768"/>
            <a:ext cx="955711" cy="369332"/>
          </a:xfrm>
          <a:prstGeom prst="rect">
            <a:avLst/>
          </a:prstGeom>
          <a:noFill/>
        </p:spPr>
        <p:txBody>
          <a:bodyPr wrap="none" rtlCol="0">
            <a:spAutoFit/>
          </a:bodyPr>
          <a:lstStyle/>
          <a:p>
            <a:r>
              <a:rPr lang="ru-RU" dirty="0" err="1" smtClean="0"/>
              <a:t>Ви</a:t>
            </a:r>
            <a:r>
              <a:rPr lang="ru-RU" dirty="0" smtClean="0"/>
              <a:t> 3410</a:t>
            </a:r>
            <a:endParaRPr lang="ru-RU"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descr="Scan-150714-0012.jpg"/>
          <p:cNvPicPr>
            <a:picLocks noChangeAspect="1"/>
          </p:cNvPicPr>
          <p:nvPr/>
        </p:nvPicPr>
        <p:blipFill>
          <a:blip r:embed="rId2" cstate="screen"/>
          <a:stretch>
            <a:fillRect/>
          </a:stretch>
        </p:blipFill>
        <p:spPr>
          <a:xfrm>
            <a:off x="4667123" y="1165517"/>
            <a:ext cx="2906330" cy="4549484"/>
          </a:xfrm>
          <a:prstGeom prst="rect">
            <a:avLst/>
          </a:prstGeom>
          <a:effectLst>
            <a:outerShdw blurRad="63500" sx="102000" sy="102000" algn="ctr" rotWithShape="0">
              <a:prstClr val="black">
                <a:alpha val="40000"/>
              </a:prstClr>
            </a:outerShdw>
          </a:effectLst>
        </p:spPr>
      </p:pic>
      <p:pic>
        <p:nvPicPr>
          <p:cNvPr id="4" name="Рисунок 3" descr="Scan-150714-0012.jpg"/>
          <p:cNvPicPr>
            <a:picLocks noChangeAspect="1"/>
          </p:cNvPicPr>
          <p:nvPr/>
        </p:nvPicPr>
        <p:blipFill>
          <a:blip r:embed="rId3" cstate="screen"/>
          <a:stretch>
            <a:fillRect/>
          </a:stretch>
        </p:blipFill>
        <p:spPr>
          <a:xfrm>
            <a:off x="1571604" y="1142984"/>
            <a:ext cx="2814395" cy="4643470"/>
          </a:xfrm>
          <a:prstGeom prst="rect">
            <a:avLst/>
          </a:prstGeom>
          <a:effectLst>
            <a:outerShdw blurRad="63500" sx="102000" sy="102000" algn="ctr" rotWithShape="0">
              <a:prstClr val="black">
                <a:alpha val="40000"/>
              </a:prstClr>
            </a:outerShdw>
          </a:effectLst>
        </p:spPr>
      </p:pic>
      <p:sp>
        <p:nvSpPr>
          <p:cNvPr id="5" name="TextBox 4"/>
          <p:cNvSpPr txBox="1"/>
          <p:nvPr/>
        </p:nvSpPr>
        <p:spPr>
          <a:xfrm>
            <a:off x="2357422" y="5929330"/>
            <a:ext cx="1058303" cy="369332"/>
          </a:xfrm>
          <a:prstGeom prst="rect">
            <a:avLst/>
          </a:prstGeom>
          <a:noFill/>
        </p:spPr>
        <p:txBody>
          <a:bodyPr wrap="none" rtlCol="0">
            <a:spAutoFit/>
          </a:bodyPr>
          <a:lstStyle/>
          <a:p>
            <a:r>
              <a:rPr lang="ru-RU" dirty="0" err="1" smtClean="0"/>
              <a:t>Ва</a:t>
            </a:r>
            <a:r>
              <a:rPr lang="ru-RU" dirty="0" smtClean="0"/>
              <a:t> 65453</a:t>
            </a:r>
            <a:endParaRPr lang="ru-RU" dirty="0"/>
          </a:p>
        </p:txBody>
      </p:sp>
      <p:sp>
        <p:nvSpPr>
          <p:cNvPr id="6" name="TextBox 5"/>
          <p:cNvSpPr txBox="1"/>
          <p:nvPr/>
        </p:nvSpPr>
        <p:spPr>
          <a:xfrm>
            <a:off x="5572132" y="5917188"/>
            <a:ext cx="1064715" cy="369332"/>
          </a:xfrm>
          <a:prstGeom prst="rect">
            <a:avLst/>
          </a:prstGeom>
          <a:noFill/>
        </p:spPr>
        <p:txBody>
          <a:bodyPr wrap="none" rtlCol="0">
            <a:spAutoFit/>
          </a:bodyPr>
          <a:lstStyle/>
          <a:p>
            <a:r>
              <a:rPr lang="ru-RU" dirty="0" smtClean="0"/>
              <a:t>В 239056</a:t>
            </a:r>
            <a:endParaRPr lang="ru-RU"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5572132" y="1357298"/>
            <a:ext cx="2143140" cy="3600986"/>
          </a:xfrm>
          <a:prstGeom prst="rect">
            <a:avLst/>
          </a:prstGeom>
        </p:spPr>
        <p:txBody>
          <a:bodyPr wrap="square">
            <a:spAutoFit/>
          </a:bodyPr>
          <a:lstStyle/>
          <a:p>
            <a:r>
              <a:rPr lang="uk-UA" sz="1400" dirty="0" smtClean="0">
                <a:latin typeface="Century" pitchFamily="18" charset="0"/>
              </a:rPr>
              <a:t>У науковому житті М.І. Петров поєднував музейну діяльність</a:t>
            </a:r>
          </a:p>
          <a:p>
            <a:r>
              <a:rPr lang="uk-UA" sz="1400" dirty="0" smtClean="0">
                <a:latin typeface="Century" pitchFamily="18" charset="0"/>
              </a:rPr>
              <a:t>з викладацькою роботою, редагуванням «</a:t>
            </a:r>
            <a:r>
              <a:rPr lang="uk-UA" sz="1400" dirty="0" err="1" smtClean="0">
                <a:latin typeface="Century" pitchFamily="18" charset="0"/>
              </a:rPr>
              <a:t>Киевских</a:t>
            </a:r>
            <a:r>
              <a:rPr lang="uk-UA" sz="1400" dirty="0" smtClean="0">
                <a:latin typeface="Century" pitchFamily="18" charset="0"/>
              </a:rPr>
              <a:t> </a:t>
            </a:r>
            <a:r>
              <a:rPr lang="uk-UA" sz="1400" dirty="0" err="1" smtClean="0">
                <a:latin typeface="Century" pitchFamily="18" charset="0"/>
              </a:rPr>
              <a:t>епархиальных</a:t>
            </a:r>
            <a:r>
              <a:rPr lang="uk-UA" sz="1400" dirty="0" smtClean="0">
                <a:latin typeface="Century" pitchFamily="18" charset="0"/>
              </a:rPr>
              <a:t> </a:t>
            </a:r>
            <a:r>
              <a:rPr lang="uk-UA" sz="1400" dirty="0" err="1" smtClean="0">
                <a:latin typeface="Century" pitchFamily="18" charset="0"/>
              </a:rPr>
              <a:t>ведомостей</a:t>
            </a:r>
            <a:r>
              <a:rPr lang="uk-UA" sz="1400" dirty="0" smtClean="0">
                <a:latin typeface="Century" pitchFamily="18" charset="0"/>
              </a:rPr>
              <a:t>» </a:t>
            </a:r>
          </a:p>
          <a:p>
            <a:r>
              <a:rPr lang="uk-UA" sz="1400" dirty="0" smtClean="0">
                <a:latin typeface="Century" pitchFamily="18" charset="0"/>
              </a:rPr>
              <a:t>(1884</a:t>
            </a:r>
            <a:r>
              <a:rPr lang="uk-UA" sz="1400" dirty="0" smtClean="0"/>
              <a:t> – 1</a:t>
            </a:r>
            <a:r>
              <a:rPr lang="uk-UA" sz="1400" dirty="0" smtClean="0">
                <a:latin typeface="Century" pitchFamily="18" charset="0"/>
              </a:rPr>
              <a:t>887), власними науковими розвідками з історії Церкви, духовної освіти, літературознавства, краєзнавства та ін. </a:t>
            </a:r>
          </a:p>
        </p:txBody>
      </p:sp>
      <p:pic>
        <p:nvPicPr>
          <p:cNvPr id="4" name="Рисунок 3" descr="Scan-150714-0012.jpg"/>
          <p:cNvPicPr>
            <a:picLocks noChangeAspect="1"/>
          </p:cNvPicPr>
          <p:nvPr/>
        </p:nvPicPr>
        <p:blipFill>
          <a:blip r:embed="rId2" cstate="screen"/>
          <a:stretch>
            <a:fillRect/>
          </a:stretch>
        </p:blipFill>
        <p:spPr>
          <a:xfrm>
            <a:off x="1816210" y="928670"/>
            <a:ext cx="3082687" cy="4760192"/>
          </a:xfrm>
          <a:prstGeom prst="rect">
            <a:avLst/>
          </a:prstGeom>
          <a:effectLst>
            <a:outerShdw blurRad="63500" sx="102000" sy="102000" algn="ctr" rotWithShape="0">
              <a:prstClr val="black">
                <a:alpha val="40000"/>
              </a:prstClr>
            </a:outerShdw>
          </a:effectLst>
        </p:spPr>
      </p:pic>
      <p:sp>
        <p:nvSpPr>
          <p:cNvPr id="5" name="TextBox 4"/>
          <p:cNvSpPr txBox="1"/>
          <p:nvPr/>
        </p:nvSpPr>
        <p:spPr>
          <a:xfrm>
            <a:off x="2781300" y="5786454"/>
            <a:ext cx="1069524" cy="369332"/>
          </a:xfrm>
          <a:prstGeom prst="rect">
            <a:avLst/>
          </a:prstGeom>
          <a:noFill/>
        </p:spPr>
        <p:txBody>
          <a:bodyPr wrap="none" rtlCol="0">
            <a:spAutoFit/>
          </a:bodyPr>
          <a:lstStyle/>
          <a:p>
            <a:r>
              <a:rPr lang="ru-RU" dirty="0" smtClean="0"/>
              <a:t>Во 10326</a:t>
            </a:r>
            <a:endParaRPr lang="ru-RU"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descr="Scan-150714-0012.jpg"/>
          <p:cNvPicPr>
            <a:picLocks noChangeAspect="1"/>
          </p:cNvPicPr>
          <p:nvPr/>
        </p:nvPicPr>
        <p:blipFill>
          <a:blip r:embed="rId2" cstate="screen"/>
          <a:stretch>
            <a:fillRect/>
          </a:stretch>
        </p:blipFill>
        <p:spPr>
          <a:xfrm>
            <a:off x="4737504" y="1260511"/>
            <a:ext cx="2906330" cy="4359495"/>
          </a:xfrm>
          <a:prstGeom prst="rect">
            <a:avLst/>
          </a:prstGeom>
          <a:effectLst>
            <a:outerShdw blurRad="63500" sx="102000" sy="102000" algn="ctr" rotWithShape="0">
              <a:prstClr val="black">
                <a:alpha val="40000"/>
              </a:prstClr>
            </a:outerShdw>
          </a:effectLst>
        </p:spPr>
      </p:pic>
      <p:pic>
        <p:nvPicPr>
          <p:cNvPr id="4" name="Рисунок 3" descr="Scan-150714-0012.jpg"/>
          <p:cNvPicPr>
            <a:picLocks noChangeAspect="1"/>
          </p:cNvPicPr>
          <p:nvPr/>
        </p:nvPicPr>
        <p:blipFill>
          <a:blip r:embed="rId3" cstate="screen"/>
          <a:stretch>
            <a:fillRect/>
          </a:stretch>
        </p:blipFill>
        <p:spPr>
          <a:xfrm>
            <a:off x="1571604" y="1297330"/>
            <a:ext cx="2814395" cy="4334778"/>
          </a:xfrm>
          <a:prstGeom prst="rect">
            <a:avLst/>
          </a:prstGeom>
          <a:effectLst>
            <a:outerShdw blurRad="63500" sx="102000" sy="102000" algn="ctr" rotWithShape="0">
              <a:prstClr val="black">
                <a:alpha val="40000"/>
              </a:prstClr>
            </a:outerShdw>
          </a:effectLst>
        </p:spPr>
      </p:pic>
      <p:sp>
        <p:nvSpPr>
          <p:cNvPr id="5" name="TextBox 4"/>
          <p:cNvSpPr txBox="1"/>
          <p:nvPr/>
        </p:nvSpPr>
        <p:spPr>
          <a:xfrm>
            <a:off x="2214546" y="5786454"/>
            <a:ext cx="1186543" cy="369332"/>
          </a:xfrm>
          <a:prstGeom prst="rect">
            <a:avLst/>
          </a:prstGeom>
          <a:noFill/>
        </p:spPr>
        <p:txBody>
          <a:bodyPr wrap="none" rtlCol="0">
            <a:spAutoFit/>
          </a:bodyPr>
          <a:lstStyle/>
          <a:p>
            <a:r>
              <a:rPr lang="ru-RU" dirty="0" smtClean="0"/>
              <a:t>Во 329164</a:t>
            </a:r>
            <a:endParaRPr lang="ru-RU" dirty="0"/>
          </a:p>
        </p:txBody>
      </p:sp>
      <p:sp>
        <p:nvSpPr>
          <p:cNvPr id="6" name="TextBox 5"/>
          <p:cNvSpPr txBox="1"/>
          <p:nvPr/>
        </p:nvSpPr>
        <p:spPr>
          <a:xfrm>
            <a:off x="5710258" y="5786454"/>
            <a:ext cx="1058303" cy="369332"/>
          </a:xfrm>
          <a:prstGeom prst="rect">
            <a:avLst/>
          </a:prstGeom>
          <a:noFill/>
        </p:spPr>
        <p:txBody>
          <a:bodyPr wrap="none" rtlCol="0">
            <a:spAutoFit/>
          </a:bodyPr>
          <a:lstStyle/>
          <a:p>
            <a:r>
              <a:rPr lang="ru-RU" dirty="0" err="1" smtClean="0"/>
              <a:t>Ва</a:t>
            </a:r>
            <a:r>
              <a:rPr lang="ru-RU" dirty="0" smtClean="0"/>
              <a:t> 64094</a:t>
            </a:r>
            <a:endParaRPr lang="ru-RU"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descr="Scan-150714-0012.jpg"/>
          <p:cNvPicPr>
            <a:picLocks noChangeAspect="1"/>
          </p:cNvPicPr>
          <p:nvPr/>
        </p:nvPicPr>
        <p:blipFill>
          <a:blip r:embed="rId2" cstate="screen"/>
          <a:stretch>
            <a:fillRect/>
          </a:stretch>
        </p:blipFill>
        <p:spPr>
          <a:xfrm>
            <a:off x="4643438" y="1285860"/>
            <a:ext cx="2786081" cy="4334146"/>
          </a:xfrm>
          <a:prstGeom prst="rect">
            <a:avLst/>
          </a:prstGeom>
          <a:effectLst>
            <a:outerShdw blurRad="63500" sx="102000" sy="102000" algn="ctr" rotWithShape="0">
              <a:prstClr val="black">
                <a:alpha val="40000"/>
              </a:prstClr>
            </a:outerShdw>
          </a:effectLst>
        </p:spPr>
      </p:pic>
      <p:pic>
        <p:nvPicPr>
          <p:cNvPr id="4" name="Рисунок 3" descr="Scan-150714-0012.jpg"/>
          <p:cNvPicPr>
            <a:picLocks noChangeAspect="1"/>
          </p:cNvPicPr>
          <p:nvPr/>
        </p:nvPicPr>
        <p:blipFill>
          <a:blip r:embed="rId3" cstate="screen"/>
          <a:stretch>
            <a:fillRect/>
          </a:stretch>
        </p:blipFill>
        <p:spPr>
          <a:xfrm>
            <a:off x="1571604" y="1331586"/>
            <a:ext cx="2814395" cy="4266265"/>
          </a:xfrm>
          <a:prstGeom prst="rect">
            <a:avLst/>
          </a:prstGeom>
          <a:effectLst>
            <a:outerShdw blurRad="63500" sx="102000" sy="102000" algn="ctr" rotWithShape="0">
              <a:prstClr val="black">
                <a:alpha val="40000"/>
              </a:prstClr>
            </a:outerShdw>
          </a:effectLst>
        </p:spPr>
      </p:pic>
      <p:sp>
        <p:nvSpPr>
          <p:cNvPr id="5" name="TextBox 4"/>
          <p:cNvSpPr txBox="1"/>
          <p:nvPr/>
        </p:nvSpPr>
        <p:spPr>
          <a:xfrm>
            <a:off x="2352672" y="5715016"/>
            <a:ext cx="1186543" cy="369332"/>
          </a:xfrm>
          <a:prstGeom prst="rect">
            <a:avLst/>
          </a:prstGeom>
          <a:noFill/>
        </p:spPr>
        <p:txBody>
          <a:bodyPr wrap="none" rtlCol="0">
            <a:spAutoFit/>
          </a:bodyPr>
          <a:lstStyle/>
          <a:p>
            <a:r>
              <a:rPr lang="ru-RU" dirty="0" smtClean="0"/>
              <a:t>Во 127365</a:t>
            </a:r>
            <a:endParaRPr lang="ru-RU" dirty="0"/>
          </a:p>
        </p:txBody>
      </p:sp>
      <p:sp>
        <p:nvSpPr>
          <p:cNvPr id="6" name="TextBox 5"/>
          <p:cNvSpPr txBox="1"/>
          <p:nvPr/>
        </p:nvSpPr>
        <p:spPr>
          <a:xfrm>
            <a:off x="5572132" y="5715016"/>
            <a:ext cx="1186543" cy="369332"/>
          </a:xfrm>
          <a:prstGeom prst="rect">
            <a:avLst/>
          </a:prstGeom>
          <a:noFill/>
        </p:spPr>
        <p:txBody>
          <a:bodyPr wrap="none" rtlCol="0">
            <a:spAutoFit/>
          </a:bodyPr>
          <a:lstStyle/>
          <a:p>
            <a:r>
              <a:rPr lang="ru-RU" dirty="0" smtClean="0"/>
              <a:t>Во 387680</a:t>
            </a:r>
            <a:endParaRPr lang="ru-RU"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1214414" y="1571612"/>
            <a:ext cx="2500330" cy="3754874"/>
          </a:xfrm>
          <a:prstGeom prst="rect">
            <a:avLst/>
          </a:prstGeom>
        </p:spPr>
        <p:txBody>
          <a:bodyPr wrap="square">
            <a:spAutoFit/>
          </a:bodyPr>
          <a:lstStyle/>
          <a:p>
            <a:r>
              <a:rPr lang="uk-UA" sz="1400" dirty="0" smtClean="0">
                <a:latin typeface="Century" pitchFamily="18" charset="0"/>
              </a:rPr>
              <a:t>Плідна наукова праця Петрова отримала визнання наукової громадськості. Його було обрано почесним членом багатьох наукових установ і товариств (Петроградської, Московської духовних академій, НТШ у Львові, Товариства дослідників мистецтв та ін.), що свідчило про авторитет і значну роль Миколи Петрова в науковому та культурному розвитку країни.</a:t>
            </a:r>
          </a:p>
        </p:txBody>
      </p:sp>
      <p:pic>
        <p:nvPicPr>
          <p:cNvPr id="4" name="Рисунок 3" descr="Scan-150714-0012.jpg"/>
          <p:cNvPicPr>
            <a:picLocks noChangeAspect="1"/>
          </p:cNvPicPr>
          <p:nvPr/>
        </p:nvPicPr>
        <p:blipFill>
          <a:blip r:embed="rId2" cstate="screen"/>
          <a:stretch>
            <a:fillRect/>
          </a:stretch>
        </p:blipFill>
        <p:spPr>
          <a:xfrm>
            <a:off x="4000496" y="571479"/>
            <a:ext cx="3357586" cy="5418989"/>
          </a:xfrm>
          <a:prstGeom prst="rect">
            <a:avLst/>
          </a:prstGeom>
          <a:effectLst>
            <a:outerShdw blurRad="63500" sx="102000" sy="102000" algn="ctr" rotWithShape="0">
              <a:prstClr val="black">
                <a:alpha val="40000"/>
              </a:prstClr>
            </a:outerShdw>
          </a:effectLst>
        </p:spPr>
      </p:pic>
      <p:sp>
        <p:nvSpPr>
          <p:cNvPr id="6" name="TextBox 5"/>
          <p:cNvSpPr txBox="1"/>
          <p:nvPr/>
        </p:nvSpPr>
        <p:spPr>
          <a:xfrm>
            <a:off x="5067316" y="6131502"/>
            <a:ext cx="1193340" cy="369332"/>
          </a:xfrm>
          <a:prstGeom prst="rect">
            <a:avLst/>
          </a:prstGeom>
          <a:noFill/>
        </p:spPr>
        <p:txBody>
          <a:bodyPr wrap="none" rtlCol="0">
            <a:spAutoFit/>
          </a:bodyPr>
          <a:lstStyle/>
          <a:p>
            <a:r>
              <a:rPr lang="ru-RU" dirty="0" err="1" smtClean="0"/>
              <a:t>Ао</a:t>
            </a:r>
            <a:r>
              <a:rPr lang="ru-RU" dirty="0" smtClean="0"/>
              <a:t> </a:t>
            </a:r>
            <a:r>
              <a:rPr lang="ru-RU" dirty="0" smtClean="0"/>
              <a:t>108659</a:t>
            </a:r>
            <a:endParaRPr lang="ru-RU" dirty="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5357818" y="1071546"/>
            <a:ext cx="2428892" cy="4678204"/>
          </a:xfrm>
          <a:prstGeom prst="rect">
            <a:avLst/>
          </a:prstGeom>
        </p:spPr>
        <p:txBody>
          <a:bodyPr wrap="square">
            <a:spAutoFit/>
          </a:bodyPr>
          <a:lstStyle/>
          <a:p>
            <a:r>
              <a:rPr lang="uk-UA" sz="1400" dirty="0" smtClean="0">
                <a:latin typeface="Century" pitchFamily="18" charset="0"/>
              </a:rPr>
              <a:t>Але не випадково серед документів особового походження, що складають архів </a:t>
            </a:r>
          </a:p>
          <a:p>
            <a:r>
              <a:rPr lang="uk-UA" sz="1400" dirty="0" smtClean="0">
                <a:latin typeface="Century" pitchFamily="18" charset="0"/>
              </a:rPr>
              <a:t>М.І. Петрова, серед численних листів, нотаток, записок,  спогадів – окремий мемуарний документ названий «</a:t>
            </a:r>
            <a:r>
              <a:rPr lang="uk-UA" sz="1400" dirty="0" err="1" smtClean="0">
                <a:latin typeface="Century" pitchFamily="18" charset="0"/>
              </a:rPr>
              <a:t>Воспоминания</a:t>
            </a:r>
            <a:r>
              <a:rPr lang="uk-UA" sz="1400" dirty="0" smtClean="0">
                <a:latin typeface="Century" pitchFamily="18" charset="0"/>
              </a:rPr>
              <a:t> старого археолога» і присвячений Церковно-археологічному музею. </a:t>
            </a:r>
          </a:p>
          <a:p>
            <a:r>
              <a:rPr lang="uk-UA" sz="1400" dirty="0" smtClean="0">
                <a:latin typeface="Century" pitchFamily="18" charset="0"/>
              </a:rPr>
              <a:t>Ці  мемуари є не лише цінним джерелом з історії науки та культури кінця XIX </a:t>
            </a:r>
            <a:r>
              <a:rPr lang="uk-UA" sz="1400" dirty="0" smtClean="0"/>
              <a:t>–  </a:t>
            </a:r>
            <a:r>
              <a:rPr lang="uk-UA" sz="1400" dirty="0" smtClean="0">
                <a:latin typeface="Century" pitchFamily="18" charset="0"/>
              </a:rPr>
              <a:t>початку XX ст., а й свідченням тієї ролі, яку </a:t>
            </a:r>
            <a:r>
              <a:rPr lang="uk-UA" sz="1400" dirty="0" err="1" smtClean="0">
                <a:latin typeface="Century" pitchFamily="18" charset="0"/>
              </a:rPr>
              <a:t>музейницька</a:t>
            </a:r>
            <a:r>
              <a:rPr lang="uk-UA" sz="1400" dirty="0" smtClean="0">
                <a:latin typeface="Century" pitchFamily="18" charset="0"/>
              </a:rPr>
              <a:t>  діяльність відігравала в житті Петрова.</a:t>
            </a:r>
          </a:p>
        </p:txBody>
      </p:sp>
      <p:pic>
        <p:nvPicPr>
          <p:cNvPr id="4" name="Рисунок 3" descr="Scan-150714-0012.jpg"/>
          <p:cNvPicPr>
            <a:picLocks noChangeAspect="1"/>
          </p:cNvPicPr>
          <p:nvPr/>
        </p:nvPicPr>
        <p:blipFill>
          <a:blip r:embed="rId2" cstate="screen"/>
          <a:stretch>
            <a:fillRect/>
          </a:stretch>
        </p:blipFill>
        <p:spPr>
          <a:xfrm>
            <a:off x="1500166" y="1000108"/>
            <a:ext cx="3429024" cy="4736127"/>
          </a:xfrm>
          <a:prstGeom prst="rect">
            <a:avLst/>
          </a:prstGeom>
          <a:effectLst>
            <a:outerShdw blurRad="63500" sx="102000" sy="102000" algn="ctr" rotWithShape="0">
              <a:prstClr val="black">
                <a:alpha val="40000"/>
              </a:prstClr>
            </a:outerShdw>
          </a:effectLst>
        </p:spPr>
      </p:pic>
      <p:sp>
        <p:nvSpPr>
          <p:cNvPr id="5" name="TextBox 4"/>
          <p:cNvSpPr txBox="1"/>
          <p:nvPr/>
        </p:nvSpPr>
        <p:spPr>
          <a:xfrm>
            <a:off x="2500298" y="5929330"/>
            <a:ext cx="1348446" cy="369332"/>
          </a:xfrm>
          <a:prstGeom prst="rect">
            <a:avLst/>
          </a:prstGeom>
          <a:noFill/>
        </p:spPr>
        <p:txBody>
          <a:bodyPr wrap="none" rtlCol="0">
            <a:spAutoFit/>
          </a:bodyPr>
          <a:lstStyle/>
          <a:p>
            <a:r>
              <a:rPr lang="ru-RU" dirty="0" smtClean="0"/>
              <a:t>Си 5423/4-5</a:t>
            </a:r>
            <a:endParaRPr lang="ru-RU" dirty="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descr="Scan-150714-0012.jpg"/>
          <p:cNvPicPr>
            <a:picLocks noChangeAspect="1"/>
          </p:cNvPicPr>
          <p:nvPr/>
        </p:nvPicPr>
        <p:blipFill>
          <a:blip r:embed="rId2" cstate="screen"/>
          <a:stretch>
            <a:fillRect/>
          </a:stretch>
        </p:blipFill>
        <p:spPr>
          <a:xfrm>
            <a:off x="4857752" y="1395888"/>
            <a:ext cx="2786081" cy="4114090"/>
          </a:xfrm>
          <a:prstGeom prst="rect">
            <a:avLst/>
          </a:prstGeom>
          <a:effectLst>
            <a:outerShdw blurRad="63500" sx="102000" sy="102000" algn="ctr" rotWithShape="0">
              <a:prstClr val="black">
                <a:alpha val="40000"/>
              </a:prstClr>
            </a:outerShdw>
          </a:effectLst>
        </p:spPr>
      </p:pic>
      <p:pic>
        <p:nvPicPr>
          <p:cNvPr id="4" name="Рисунок 3" descr="Scan-150714-0012.jpg"/>
          <p:cNvPicPr>
            <a:picLocks noChangeAspect="1"/>
          </p:cNvPicPr>
          <p:nvPr/>
        </p:nvPicPr>
        <p:blipFill>
          <a:blip r:embed="rId3" cstate="screen"/>
          <a:stretch>
            <a:fillRect/>
          </a:stretch>
        </p:blipFill>
        <p:spPr>
          <a:xfrm>
            <a:off x="1571604" y="1429850"/>
            <a:ext cx="2814395" cy="4069736"/>
          </a:xfrm>
          <a:prstGeom prst="rect">
            <a:avLst/>
          </a:prstGeom>
          <a:effectLst>
            <a:outerShdw blurRad="63500" sx="102000" sy="102000" algn="ctr" rotWithShape="0">
              <a:prstClr val="black">
                <a:alpha val="40000"/>
              </a:prstClr>
            </a:outerShdw>
          </a:effectLst>
        </p:spPr>
      </p:pic>
      <p:sp>
        <p:nvSpPr>
          <p:cNvPr id="5" name="TextBox 4"/>
          <p:cNvSpPr txBox="1"/>
          <p:nvPr/>
        </p:nvSpPr>
        <p:spPr>
          <a:xfrm>
            <a:off x="2424110" y="5643578"/>
            <a:ext cx="1072730" cy="369332"/>
          </a:xfrm>
          <a:prstGeom prst="rect">
            <a:avLst/>
          </a:prstGeom>
          <a:noFill/>
        </p:spPr>
        <p:txBody>
          <a:bodyPr wrap="none" rtlCol="0">
            <a:spAutoFit/>
          </a:bodyPr>
          <a:lstStyle/>
          <a:p>
            <a:r>
              <a:rPr lang="ru-RU" dirty="0" err="1" smtClean="0"/>
              <a:t>Ви</a:t>
            </a:r>
            <a:r>
              <a:rPr lang="ru-RU" dirty="0" smtClean="0"/>
              <a:t> 23747</a:t>
            </a:r>
            <a:endParaRPr lang="ru-RU" dirty="0"/>
          </a:p>
        </p:txBody>
      </p:sp>
      <p:sp>
        <p:nvSpPr>
          <p:cNvPr id="6" name="TextBox 5"/>
          <p:cNvSpPr txBox="1"/>
          <p:nvPr/>
        </p:nvSpPr>
        <p:spPr>
          <a:xfrm>
            <a:off x="5643570" y="5643578"/>
            <a:ext cx="1072730" cy="369332"/>
          </a:xfrm>
          <a:prstGeom prst="rect">
            <a:avLst/>
          </a:prstGeom>
          <a:noFill/>
        </p:spPr>
        <p:txBody>
          <a:bodyPr wrap="none" rtlCol="0">
            <a:spAutoFit/>
          </a:bodyPr>
          <a:lstStyle/>
          <a:p>
            <a:r>
              <a:rPr lang="ru-RU" dirty="0" err="1" smtClean="0"/>
              <a:t>Ви</a:t>
            </a:r>
            <a:r>
              <a:rPr lang="ru-RU" dirty="0" smtClean="0"/>
              <a:t> 24034</a:t>
            </a:r>
            <a:endParaRPr lang="ru-RU" dirty="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1571604" y="642918"/>
            <a:ext cx="2214578" cy="5478423"/>
          </a:xfrm>
          <a:prstGeom prst="rect">
            <a:avLst/>
          </a:prstGeom>
        </p:spPr>
        <p:txBody>
          <a:bodyPr wrap="square">
            <a:spAutoFit/>
          </a:bodyPr>
          <a:lstStyle/>
          <a:p>
            <a:r>
              <a:rPr lang="uk-UA" sz="1400" dirty="0" smtClean="0">
                <a:latin typeface="Century" pitchFamily="18" charset="0"/>
              </a:rPr>
              <a:t>26 квітня 1883 р. Церковно-археологічне товариство обрало </a:t>
            </a:r>
          </a:p>
          <a:p>
            <a:r>
              <a:rPr lang="uk-UA" sz="1400" dirty="0" smtClean="0">
                <a:latin typeface="Century" pitchFamily="18" charset="0"/>
              </a:rPr>
              <a:t>М.І. Петрова завідувачем Музеєм на необмежений термін. Але Миколі  Івановичу  судилося побачити загибель свого дітища. У 1919</a:t>
            </a:r>
            <a:r>
              <a:rPr lang="uk-UA" sz="1400" dirty="0" smtClean="0"/>
              <a:t> – </a:t>
            </a:r>
            <a:r>
              <a:rPr lang="uk-UA" sz="1400" dirty="0" smtClean="0">
                <a:latin typeface="Century" pitchFamily="18" charset="0"/>
              </a:rPr>
              <a:t>1920 рр. Музей був позбавлений власного приміщення, його колекції  розпорошені, збирацька та наукова діяльність припинена. Отже фактично вся історія створення та існування цього унікального закладу була пов’язана з ім’ям і творчістю М.І. Петрова</a:t>
            </a:r>
            <a:r>
              <a:rPr lang="ru-RU" sz="1400" dirty="0" smtClean="0">
                <a:latin typeface="Century" pitchFamily="18" charset="0"/>
              </a:rPr>
              <a:t>.</a:t>
            </a:r>
            <a:endParaRPr lang="en-US" sz="1400" dirty="0" smtClean="0">
              <a:latin typeface="Century" pitchFamily="18" charset="0"/>
            </a:endParaRPr>
          </a:p>
          <a:p>
            <a:r>
              <a:rPr lang="ru-RU" sz="1400" dirty="0" smtClean="0">
                <a:latin typeface="Century" pitchFamily="18" charset="0"/>
              </a:rPr>
              <a:t>Помер 20 </a:t>
            </a:r>
            <a:r>
              <a:rPr lang="en-US" sz="1400" dirty="0" smtClean="0">
                <a:latin typeface="Century" pitchFamily="18" charset="0"/>
              </a:rPr>
              <a:t> </a:t>
            </a:r>
            <a:r>
              <a:rPr lang="ru-RU" sz="1400" dirty="0" err="1" smtClean="0">
                <a:latin typeface="Century" pitchFamily="18" charset="0"/>
              </a:rPr>
              <a:t>або</a:t>
            </a:r>
            <a:r>
              <a:rPr lang="ru-RU" sz="1400" dirty="0" smtClean="0">
                <a:latin typeface="Century" pitchFamily="18" charset="0"/>
              </a:rPr>
              <a:t> 21 </a:t>
            </a:r>
            <a:r>
              <a:rPr lang="ru-RU" sz="1400" dirty="0" err="1" smtClean="0">
                <a:latin typeface="Century" pitchFamily="18" charset="0"/>
              </a:rPr>
              <a:t>червня</a:t>
            </a:r>
            <a:r>
              <a:rPr lang="ru-RU" sz="1400" dirty="0" smtClean="0">
                <a:latin typeface="Century" pitchFamily="18" charset="0"/>
              </a:rPr>
              <a:t> 1921 </a:t>
            </a:r>
            <a:r>
              <a:rPr lang="ru-RU" sz="1400" dirty="0" err="1" smtClean="0">
                <a:latin typeface="Century" pitchFamily="18" charset="0"/>
              </a:rPr>
              <a:t>і</a:t>
            </a:r>
            <a:r>
              <a:rPr lang="ru-RU" sz="1400" dirty="0" smtClean="0">
                <a:latin typeface="Century" pitchFamily="18" charset="0"/>
              </a:rPr>
              <a:t> </a:t>
            </a:r>
            <a:r>
              <a:rPr lang="ru-RU" sz="1400" dirty="0" err="1" smtClean="0">
                <a:latin typeface="Century" pitchFamily="18" charset="0"/>
              </a:rPr>
              <a:t>похований</a:t>
            </a:r>
            <a:r>
              <a:rPr lang="ru-RU" sz="1400" dirty="0" smtClean="0">
                <a:latin typeface="Century" pitchFamily="18" charset="0"/>
              </a:rPr>
              <a:t> у </a:t>
            </a:r>
            <a:r>
              <a:rPr lang="ru-RU" sz="1400" dirty="0" err="1" smtClean="0">
                <a:latin typeface="Century" pitchFamily="18" charset="0"/>
              </a:rPr>
              <a:t>Києві</a:t>
            </a:r>
            <a:r>
              <a:rPr lang="ru-RU" sz="1400" dirty="0" smtClean="0">
                <a:latin typeface="Century" pitchFamily="18" charset="0"/>
              </a:rPr>
              <a:t>.</a:t>
            </a:r>
          </a:p>
        </p:txBody>
      </p:sp>
      <p:pic>
        <p:nvPicPr>
          <p:cNvPr id="4" name="Рисунок 3" descr="Scan-150714-0012.jpg"/>
          <p:cNvPicPr>
            <a:picLocks noChangeAspect="1"/>
          </p:cNvPicPr>
          <p:nvPr/>
        </p:nvPicPr>
        <p:blipFill>
          <a:blip r:embed="rId2"/>
          <a:stretch>
            <a:fillRect/>
          </a:stretch>
        </p:blipFill>
        <p:spPr>
          <a:xfrm>
            <a:off x="4572000" y="1000108"/>
            <a:ext cx="3005229" cy="4760192"/>
          </a:xfrm>
          <a:prstGeom prst="rect">
            <a:avLst/>
          </a:prstGeom>
          <a:effectLst>
            <a:outerShdw blurRad="63500" sx="102000" sy="102000" algn="ctr" rotWithShape="0">
              <a:prstClr val="black">
                <a:alpha val="40000"/>
              </a:prstClr>
            </a:outerShdw>
          </a:effectLst>
        </p:spPr>
      </p:pic>
      <p:sp>
        <p:nvSpPr>
          <p:cNvPr id="6" name="TextBox 5"/>
          <p:cNvSpPr txBox="1"/>
          <p:nvPr/>
        </p:nvSpPr>
        <p:spPr>
          <a:xfrm>
            <a:off x="5572132" y="5917188"/>
            <a:ext cx="1186543" cy="369332"/>
          </a:xfrm>
          <a:prstGeom prst="rect">
            <a:avLst/>
          </a:prstGeom>
          <a:noFill/>
        </p:spPr>
        <p:txBody>
          <a:bodyPr wrap="none" rtlCol="0">
            <a:spAutoFit/>
          </a:bodyPr>
          <a:lstStyle/>
          <a:p>
            <a:r>
              <a:rPr lang="ru-RU" dirty="0" smtClean="0"/>
              <a:t>Во 384443</a:t>
            </a:r>
            <a:endParaRPr lang="ru-RU"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descr="Scan-150714-0012.jpg"/>
          <p:cNvPicPr>
            <a:picLocks noChangeAspect="1"/>
          </p:cNvPicPr>
          <p:nvPr/>
        </p:nvPicPr>
        <p:blipFill>
          <a:blip r:embed="rId2" cstate="screen"/>
          <a:stretch>
            <a:fillRect/>
          </a:stretch>
        </p:blipFill>
        <p:spPr>
          <a:xfrm>
            <a:off x="4718084" y="785794"/>
            <a:ext cx="3065417" cy="5072097"/>
          </a:xfrm>
          <a:prstGeom prst="rect">
            <a:avLst/>
          </a:prstGeom>
          <a:effectLst>
            <a:outerShdw blurRad="63500" sx="102000" sy="102000" algn="ctr" rotWithShape="0">
              <a:prstClr val="black">
                <a:alpha val="40000"/>
              </a:prstClr>
            </a:outerShdw>
          </a:effectLst>
        </p:spPr>
      </p:pic>
      <p:pic>
        <p:nvPicPr>
          <p:cNvPr id="4" name="Рисунок 3" descr="Scan-150714-0012.jpg"/>
          <p:cNvPicPr>
            <a:picLocks noChangeAspect="1"/>
          </p:cNvPicPr>
          <p:nvPr/>
        </p:nvPicPr>
        <p:blipFill>
          <a:blip r:embed="rId3" cstate="screen"/>
          <a:stretch>
            <a:fillRect/>
          </a:stretch>
        </p:blipFill>
        <p:spPr>
          <a:xfrm>
            <a:off x="1330966" y="809941"/>
            <a:ext cx="3169596" cy="5041002"/>
          </a:xfrm>
          <a:prstGeom prst="rect">
            <a:avLst/>
          </a:prstGeom>
          <a:effectLst>
            <a:outerShdw blurRad="63500" sx="102000" sy="102000" algn="ctr" rotWithShape="0">
              <a:prstClr val="black">
                <a:alpha val="40000"/>
              </a:prstClr>
            </a:outerShdw>
          </a:effectLst>
        </p:spPr>
      </p:pic>
      <p:sp>
        <p:nvSpPr>
          <p:cNvPr id="5" name="TextBox 4"/>
          <p:cNvSpPr txBox="1"/>
          <p:nvPr/>
        </p:nvSpPr>
        <p:spPr>
          <a:xfrm>
            <a:off x="2428860" y="6000768"/>
            <a:ext cx="1072730" cy="369332"/>
          </a:xfrm>
          <a:prstGeom prst="rect">
            <a:avLst/>
          </a:prstGeom>
          <a:noFill/>
        </p:spPr>
        <p:txBody>
          <a:bodyPr wrap="none" rtlCol="0">
            <a:spAutoFit/>
          </a:bodyPr>
          <a:lstStyle/>
          <a:p>
            <a:r>
              <a:rPr lang="ru-RU" dirty="0" err="1" smtClean="0"/>
              <a:t>Ви</a:t>
            </a:r>
            <a:r>
              <a:rPr lang="ru-RU" dirty="0" smtClean="0"/>
              <a:t> 23040</a:t>
            </a:r>
            <a:endParaRPr lang="ru-RU" dirty="0"/>
          </a:p>
        </p:txBody>
      </p:sp>
      <p:sp>
        <p:nvSpPr>
          <p:cNvPr id="6" name="TextBox 5"/>
          <p:cNvSpPr txBox="1"/>
          <p:nvPr/>
        </p:nvSpPr>
        <p:spPr>
          <a:xfrm>
            <a:off x="5786446" y="6000768"/>
            <a:ext cx="1186543" cy="369332"/>
          </a:xfrm>
          <a:prstGeom prst="rect">
            <a:avLst/>
          </a:prstGeom>
          <a:noFill/>
        </p:spPr>
        <p:txBody>
          <a:bodyPr wrap="none" rtlCol="0">
            <a:spAutoFit/>
          </a:bodyPr>
          <a:lstStyle/>
          <a:p>
            <a:r>
              <a:rPr lang="ru-RU" dirty="0" smtClean="0"/>
              <a:t>Во 329161</a:t>
            </a:r>
            <a:endParaRPr lang="ru-RU" dirty="0"/>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1285852" y="428604"/>
            <a:ext cx="6643734" cy="4678204"/>
          </a:xfrm>
          <a:prstGeom prst="rect">
            <a:avLst/>
          </a:prstGeom>
        </p:spPr>
        <p:txBody>
          <a:bodyPr wrap="square">
            <a:spAutoFit/>
          </a:bodyPr>
          <a:lstStyle/>
          <a:p>
            <a:r>
              <a:rPr lang="ru-RU" dirty="0" smtClean="0">
                <a:latin typeface="Century" pitchFamily="18" charset="0"/>
              </a:rPr>
              <a:t>Петров </a:t>
            </a:r>
            <a:r>
              <a:rPr lang="ru-RU" dirty="0" err="1" smtClean="0">
                <a:latin typeface="Century" pitchFamily="18" charset="0"/>
              </a:rPr>
              <a:t>Микола</a:t>
            </a:r>
            <a:r>
              <a:rPr lang="ru-RU" dirty="0" smtClean="0">
                <a:latin typeface="Century" pitchFamily="18" charset="0"/>
              </a:rPr>
              <a:t> </a:t>
            </a:r>
            <a:r>
              <a:rPr lang="ru-RU" dirty="0" err="1" smtClean="0">
                <a:latin typeface="Century" pitchFamily="18" charset="0"/>
              </a:rPr>
              <a:t>Іванович</a:t>
            </a:r>
            <a:r>
              <a:rPr lang="ru-RU" dirty="0" smtClean="0">
                <a:latin typeface="Century" pitchFamily="18" charset="0"/>
              </a:rPr>
              <a:t> (1840-1921)</a:t>
            </a:r>
            <a:endParaRPr lang="en-US" dirty="0" smtClean="0">
              <a:latin typeface="Century" pitchFamily="18" charset="0"/>
            </a:endParaRPr>
          </a:p>
          <a:p>
            <a:r>
              <a:rPr lang="en-US" dirty="0" smtClean="0">
                <a:latin typeface="Century" pitchFamily="18" charset="0"/>
              </a:rPr>
              <a:t>http://prostir.museum/ua/post/27628</a:t>
            </a:r>
          </a:p>
          <a:p>
            <a:endParaRPr lang="en-US" dirty="0" smtClean="0">
              <a:latin typeface="Century" pitchFamily="18" charset="0"/>
            </a:endParaRPr>
          </a:p>
          <a:p>
            <a:r>
              <a:rPr lang="uk-UA" dirty="0" smtClean="0">
                <a:latin typeface="Century" pitchFamily="18" charset="0"/>
              </a:rPr>
              <a:t>Петров Микола Іванович</a:t>
            </a:r>
            <a:endParaRPr lang="en-US" dirty="0" smtClean="0">
              <a:latin typeface="Century" pitchFamily="18" charset="0"/>
            </a:endParaRPr>
          </a:p>
          <a:p>
            <a:r>
              <a:rPr lang="en-US" dirty="0" smtClean="0">
                <a:latin typeface="Century" pitchFamily="18" charset="0"/>
              </a:rPr>
              <a:t>https://uk.wikipedia.org/wiki/</a:t>
            </a:r>
            <a:r>
              <a:rPr lang="uk-UA" dirty="0" smtClean="0">
                <a:latin typeface="Century" pitchFamily="18" charset="0"/>
              </a:rPr>
              <a:t>Петров_Микола_Іванович</a:t>
            </a:r>
            <a:endParaRPr lang="en-US" dirty="0" smtClean="0">
              <a:latin typeface="Century" pitchFamily="18" charset="0"/>
            </a:endParaRPr>
          </a:p>
          <a:p>
            <a:endParaRPr lang="en-US" dirty="0" smtClean="0">
              <a:latin typeface="Century" pitchFamily="18" charset="0"/>
            </a:endParaRPr>
          </a:p>
          <a:p>
            <a:r>
              <a:rPr lang="ru-RU" dirty="0" smtClean="0">
                <a:latin typeface="Century" pitchFamily="18" charset="0"/>
              </a:rPr>
              <a:t>Петров, Николай Иванович (учёный)</a:t>
            </a:r>
          </a:p>
          <a:p>
            <a:r>
              <a:rPr lang="en-US" dirty="0" smtClean="0">
                <a:latin typeface="Century" pitchFamily="18" charset="0"/>
              </a:rPr>
              <a:t>https://ru.wikipedia.org/wiki/</a:t>
            </a:r>
            <a:r>
              <a:rPr lang="uk-UA" dirty="0" smtClean="0">
                <a:latin typeface="Century" pitchFamily="18" charset="0"/>
              </a:rPr>
              <a:t>Петров,</a:t>
            </a:r>
            <a:r>
              <a:rPr lang="uk-UA" dirty="0" err="1" smtClean="0">
                <a:latin typeface="Century" pitchFamily="18" charset="0"/>
              </a:rPr>
              <a:t>_Николай_Иванови</a:t>
            </a:r>
            <a:r>
              <a:rPr lang="uk-UA" dirty="0" smtClean="0">
                <a:latin typeface="Century" pitchFamily="18" charset="0"/>
              </a:rPr>
              <a:t>ч_(</a:t>
            </a:r>
            <a:r>
              <a:rPr lang="uk-UA" dirty="0" err="1" smtClean="0">
                <a:latin typeface="Century" pitchFamily="18" charset="0"/>
              </a:rPr>
              <a:t>учёный</a:t>
            </a:r>
            <a:r>
              <a:rPr lang="uk-UA" dirty="0" smtClean="0">
                <a:latin typeface="Century" pitchFamily="18" charset="0"/>
              </a:rPr>
              <a:t>)</a:t>
            </a:r>
            <a:endParaRPr lang="en-US" dirty="0" smtClean="0">
              <a:latin typeface="Century" pitchFamily="18" charset="0"/>
            </a:endParaRPr>
          </a:p>
          <a:p>
            <a:endParaRPr lang="en-US" dirty="0" smtClean="0">
              <a:latin typeface="Century" pitchFamily="18" charset="0"/>
            </a:endParaRPr>
          </a:p>
          <a:p>
            <a:r>
              <a:rPr lang="ru-RU" dirty="0" smtClean="0">
                <a:latin typeface="Century" pitchFamily="18" charset="0"/>
              </a:rPr>
              <a:t>ПЕТРОВ </a:t>
            </a:r>
            <a:r>
              <a:rPr lang="ru-RU" dirty="0" err="1" smtClean="0">
                <a:latin typeface="Century" pitchFamily="18" charset="0"/>
              </a:rPr>
              <a:t>Микола</a:t>
            </a:r>
            <a:r>
              <a:rPr lang="ru-RU" dirty="0" smtClean="0">
                <a:latin typeface="Century" pitchFamily="18" charset="0"/>
              </a:rPr>
              <a:t> </a:t>
            </a:r>
            <a:r>
              <a:rPr lang="ru-RU" dirty="0" err="1" smtClean="0">
                <a:latin typeface="Century" pitchFamily="18" charset="0"/>
              </a:rPr>
              <a:t>Іванович</a:t>
            </a:r>
            <a:endParaRPr lang="en-US" dirty="0" smtClean="0">
              <a:latin typeface="Century" pitchFamily="18" charset="0"/>
            </a:endParaRPr>
          </a:p>
          <a:p>
            <a:r>
              <a:rPr lang="en-US" dirty="0" smtClean="0">
                <a:latin typeface="Century" pitchFamily="18" charset="0"/>
              </a:rPr>
              <a:t>http://www.history.org.ua/?termin=Petrov_MI</a:t>
            </a:r>
          </a:p>
          <a:p>
            <a:endParaRPr lang="en-US" dirty="0" smtClean="0">
              <a:latin typeface="Century" pitchFamily="18" charset="0"/>
            </a:endParaRPr>
          </a:p>
          <a:p>
            <a:r>
              <a:rPr lang="ru-RU" dirty="0" smtClean="0">
                <a:latin typeface="Century" pitchFamily="18" charset="0"/>
              </a:rPr>
              <a:t>Петров Николай Иванович</a:t>
            </a:r>
          </a:p>
          <a:p>
            <a:r>
              <a:rPr lang="en-US" dirty="0" smtClean="0">
                <a:latin typeface="Century" pitchFamily="18" charset="0"/>
              </a:rPr>
              <a:t>http://www.bogoslov.ru/persons/401224/</a:t>
            </a:r>
          </a:p>
          <a:p>
            <a:endParaRPr lang="en-US" sz="1400" dirty="0" smtClean="0">
              <a:latin typeface="Century" pitchFamily="18" charset="0"/>
            </a:endParaRPr>
          </a:p>
          <a:p>
            <a:endParaRPr lang="uk-UA" sz="1400" dirty="0">
              <a:latin typeface="Century" pitchFamily="18" charset="0"/>
            </a:endParaRPr>
          </a:p>
        </p:txBody>
      </p:sp>
      <p:sp>
        <p:nvSpPr>
          <p:cNvPr id="5" name="Прямоугольник 4"/>
          <p:cNvSpPr/>
          <p:nvPr/>
        </p:nvSpPr>
        <p:spPr>
          <a:xfrm>
            <a:off x="1428728" y="5357826"/>
            <a:ext cx="6215106" cy="923330"/>
          </a:xfrm>
          <a:prstGeom prst="rect">
            <a:avLst/>
          </a:prstGeom>
        </p:spPr>
        <p:txBody>
          <a:bodyPr wrap="square">
            <a:spAutoFit/>
          </a:bodyPr>
          <a:lstStyle/>
          <a:p>
            <a:r>
              <a:rPr lang="ru-RU" dirty="0" smtClean="0">
                <a:latin typeface="Century" pitchFamily="18" charset="0"/>
              </a:rPr>
              <a:t>© </a:t>
            </a:r>
            <a:r>
              <a:rPr lang="ru-RU" dirty="0" err="1" smtClean="0">
                <a:latin typeface="Century" pitchFamily="18" charset="0"/>
              </a:rPr>
              <a:t>Відділ</a:t>
            </a:r>
            <a:r>
              <a:rPr lang="ru-RU" dirty="0" smtClean="0">
                <a:latin typeface="Century" pitchFamily="18" charset="0"/>
              </a:rPr>
              <a:t> </a:t>
            </a:r>
            <a:r>
              <a:rPr lang="ru-RU" dirty="0" err="1" smtClean="0">
                <a:latin typeface="Century" pitchFamily="18" charset="0"/>
              </a:rPr>
              <a:t>комплексних</a:t>
            </a:r>
            <a:r>
              <a:rPr lang="ru-RU" dirty="0" smtClean="0">
                <a:latin typeface="Century" pitchFamily="18" charset="0"/>
              </a:rPr>
              <a:t> </a:t>
            </a:r>
            <a:r>
              <a:rPr lang="ru-RU" dirty="0" err="1" smtClean="0">
                <a:latin typeface="Century" pitchFamily="18" charset="0"/>
              </a:rPr>
              <a:t>наукових</a:t>
            </a:r>
            <a:r>
              <a:rPr lang="ru-RU" dirty="0" smtClean="0">
                <a:latin typeface="Century" pitchFamily="18" charset="0"/>
              </a:rPr>
              <a:t> та </a:t>
            </a:r>
            <a:r>
              <a:rPr lang="ru-RU" dirty="0" err="1" smtClean="0">
                <a:latin typeface="Century" pitchFamily="18" charset="0"/>
              </a:rPr>
              <a:t>науково</a:t>
            </a:r>
            <a:r>
              <a:rPr lang="ru-RU" dirty="0" err="1" smtClean="0">
                <a:latin typeface="+mj-lt"/>
              </a:rPr>
              <a:t>-</a:t>
            </a:r>
            <a:r>
              <a:rPr lang="ru-RU" dirty="0" err="1" smtClean="0">
                <a:latin typeface="Century" pitchFamily="18" charset="0"/>
              </a:rPr>
              <a:t>інформаційних</a:t>
            </a:r>
            <a:r>
              <a:rPr lang="ru-RU" dirty="0" smtClean="0">
                <a:latin typeface="Century" pitchFamily="18" charset="0"/>
              </a:rPr>
              <a:t> </a:t>
            </a:r>
            <a:r>
              <a:rPr lang="ru-RU" dirty="0" err="1" smtClean="0">
                <a:latin typeface="Century" pitchFamily="18" charset="0"/>
              </a:rPr>
              <a:t>проектів</a:t>
            </a:r>
            <a:r>
              <a:rPr lang="ru-RU" dirty="0" smtClean="0">
                <a:latin typeface="Century" pitchFamily="18" charset="0"/>
              </a:rPr>
              <a:t>,</a:t>
            </a:r>
            <a:r>
              <a:rPr lang="ru-RU" dirty="0" smtClean="0">
                <a:latin typeface="Century" pitchFamily="18" charset="0"/>
                <a:cs typeface="Arial" pitchFamily="34" charset="0"/>
              </a:rPr>
              <a:t>  </a:t>
            </a:r>
            <a:endParaRPr lang="en-US" dirty="0" smtClean="0">
              <a:latin typeface="Century" pitchFamily="18" charset="0"/>
              <a:cs typeface="Arial" pitchFamily="34" charset="0"/>
            </a:endParaRPr>
          </a:p>
          <a:p>
            <a:r>
              <a:rPr lang="ru-RU" dirty="0" smtClean="0">
                <a:latin typeface="Century" pitchFamily="18" charset="0"/>
                <a:cs typeface="Arial" pitchFamily="34" charset="0"/>
              </a:rPr>
              <a:t>Шостак С.</a:t>
            </a:r>
            <a:r>
              <a:rPr lang="en-US" dirty="0" smtClean="0">
                <a:latin typeface="Century" pitchFamily="18" charset="0"/>
                <a:cs typeface="Arial" pitchFamily="34" charset="0"/>
              </a:rPr>
              <a:t> </a:t>
            </a:r>
            <a:r>
              <a:rPr lang="ru-RU" dirty="0" smtClean="0">
                <a:latin typeface="Century" pitchFamily="18" charset="0"/>
                <a:cs typeface="Arial" pitchFamily="34" charset="0"/>
              </a:rPr>
              <a:t>В.,</a:t>
            </a:r>
            <a:r>
              <a:rPr lang="en-US" dirty="0" smtClean="0">
                <a:latin typeface="Century" pitchFamily="18" charset="0"/>
                <a:cs typeface="Arial" pitchFamily="34" charset="0"/>
              </a:rPr>
              <a:t> </a:t>
            </a:r>
            <a:r>
              <a:rPr lang="ru-RU" dirty="0" smtClean="0">
                <a:latin typeface="Century" pitchFamily="18" charset="0"/>
                <a:cs typeface="Arial" pitchFamily="34" charset="0"/>
              </a:rPr>
              <a:t>Мордвінов Ю. А.</a:t>
            </a:r>
            <a:endParaRPr lang="ru-RU" dirty="0">
              <a:latin typeface="Century" pitchFamily="18" charset="0"/>
              <a:cs typeface="Arial" pitchFamily="34"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descr="Scan-150714-0012.jpg"/>
          <p:cNvPicPr>
            <a:picLocks noChangeAspect="1"/>
          </p:cNvPicPr>
          <p:nvPr/>
        </p:nvPicPr>
        <p:blipFill>
          <a:blip r:embed="rId2" cstate="screen"/>
          <a:stretch>
            <a:fillRect/>
          </a:stretch>
        </p:blipFill>
        <p:spPr>
          <a:xfrm>
            <a:off x="4643438" y="785794"/>
            <a:ext cx="3214710" cy="5072097"/>
          </a:xfrm>
          <a:prstGeom prst="rect">
            <a:avLst/>
          </a:prstGeom>
          <a:effectLst>
            <a:outerShdw blurRad="63500" sx="102000" sy="102000" algn="ctr" rotWithShape="0">
              <a:prstClr val="black">
                <a:alpha val="40000"/>
              </a:prstClr>
            </a:outerShdw>
          </a:effectLst>
        </p:spPr>
      </p:pic>
      <p:pic>
        <p:nvPicPr>
          <p:cNvPr id="4" name="Рисунок 3" descr="Scan-150714-0012.jpg"/>
          <p:cNvPicPr>
            <a:picLocks noChangeAspect="1"/>
          </p:cNvPicPr>
          <p:nvPr/>
        </p:nvPicPr>
        <p:blipFill>
          <a:blip r:embed="rId3" cstate="screen"/>
          <a:stretch>
            <a:fillRect/>
          </a:stretch>
        </p:blipFill>
        <p:spPr>
          <a:xfrm>
            <a:off x="1262459" y="809941"/>
            <a:ext cx="3238103" cy="5041002"/>
          </a:xfrm>
          <a:prstGeom prst="rect">
            <a:avLst/>
          </a:prstGeom>
          <a:effectLst>
            <a:outerShdw blurRad="63500" sx="102000" sy="102000" algn="ctr" rotWithShape="0">
              <a:prstClr val="black">
                <a:alpha val="40000"/>
              </a:prstClr>
            </a:outerShdw>
          </a:effectLst>
        </p:spPr>
      </p:pic>
      <p:sp>
        <p:nvSpPr>
          <p:cNvPr id="5" name="TextBox 4"/>
          <p:cNvSpPr txBox="1"/>
          <p:nvPr/>
        </p:nvSpPr>
        <p:spPr>
          <a:xfrm>
            <a:off x="2357422" y="6000768"/>
            <a:ext cx="1072730" cy="369332"/>
          </a:xfrm>
          <a:prstGeom prst="rect">
            <a:avLst/>
          </a:prstGeom>
          <a:noFill/>
        </p:spPr>
        <p:txBody>
          <a:bodyPr wrap="none" rtlCol="0">
            <a:spAutoFit/>
          </a:bodyPr>
          <a:lstStyle/>
          <a:p>
            <a:r>
              <a:rPr lang="ru-RU" dirty="0" err="1" smtClean="0"/>
              <a:t>Ви</a:t>
            </a:r>
            <a:r>
              <a:rPr lang="ru-RU" dirty="0" smtClean="0"/>
              <a:t> 24058</a:t>
            </a:r>
            <a:endParaRPr lang="ru-RU" dirty="0"/>
          </a:p>
        </p:txBody>
      </p:sp>
      <p:sp>
        <p:nvSpPr>
          <p:cNvPr id="6" name="TextBox 5"/>
          <p:cNvSpPr txBox="1"/>
          <p:nvPr/>
        </p:nvSpPr>
        <p:spPr>
          <a:xfrm>
            <a:off x="5715008" y="6000768"/>
            <a:ext cx="1064715" cy="369332"/>
          </a:xfrm>
          <a:prstGeom prst="rect">
            <a:avLst/>
          </a:prstGeom>
          <a:noFill/>
        </p:spPr>
        <p:txBody>
          <a:bodyPr wrap="none" rtlCol="0">
            <a:spAutoFit/>
          </a:bodyPr>
          <a:lstStyle/>
          <a:p>
            <a:r>
              <a:rPr lang="ru-RU" dirty="0" smtClean="0"/>
              <a:t>В 234978</a:t>
            </a:r>
            <a:endParaRPr lang="ru-RU"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Прямоугольник 5"/>
          <p:cNvSpPr/>
          <p:nvPr/>
        </p:nvSpPr>
        <p:spPr>
          <a:xfrm>
            <a:off x="5000628" y="1214422"/>
            <a:ext cx="2714644" cy="4185761"/>
          </a:xfrm>
          <a:prstGeom prst="rect">
            <a:avLst/>
          </a:prstGeom>
        </p:spPr>
        <p:txBody>
          <a:bodyPr wrap="square">
            <a:spAutoFit/>
          </a:bodyPr>
          <a:lstStyle/>
          <a:p>
            <a:r>
              <a:rPr lang="uk-UA" sz="1400" dirty="0" smtClean="0">
                <a:latin typeface="Century" pitchFamily="18" charset="0"/>
              </a:rPr>
              <a:t>За указом Св. Синоду від </a:t>
            </a:r>
          </a:p>
          <a:p>
            <a:r>
              <a:rPr lang="uk-UA" sz="1400" dirty="0" smtClean="0">
                <a:latin typeface="Century" pitchFamily="18" charset="0"/>
              </a:rPr>
              <a:t>18 жовтня 1872 р. було створене Церковно</a:t>
            </a:r>
            <a:r>
              <a:rPr lang="uk-UA" sz="1400" dirty="0" smtClean="0">
                <a:latin typeface="+mj-lt"/>
              </a:rPr>
              <a:t>-</a:t>
            </a:r>
            <a:r>
              <a:rPr lang="uk-UA" sz="1400" dirty="0" smtClean="0">
                <a:latin typeface="Century" pitchFamily="18" charset="0"/>
              </a:rPr>
              <a:t>археологічне товариство, вже </a:t>
            </a:r>
          </a:p>
          <a:p>
            <a:r>
              <a:rPr lang="uk-UA" sz="1400" dirty="0" smtClean="0">
                <a:latin typeface="Century" pitchFamily="18" charset="0"/>
              </a:rPr>
              <a:t>17 листопада того ж року Микола Петров був обраний його секретарем, а невдовзі й «</a:t>
            </a:r>
            <a:r>
              <a:rPr lang="uk-UA" sz="1400" dirty="0" err="1" smtClean="0">
                <a:latin typeface="Century" pitchFamily="18" charset="0"/>
              </a:rPr>
              <a:t>блюстителем</a:t>
            </a:r>
            <a:r>
              <a:rPr lang="uk-UA" sz="1400" dirty="0" smtClean="0">
                <a:latin typeface="Century" pitchFamily="18" charset="0"/>
              </a:rPr>
              <a:t>» новоутвореного  Музею при Академії – першого церковно</a:t>
            </a:r>
            <a:r>
              <a:rPr lang="uk-UA" sz="1400" dirty="0" smtClean="0">
                <a:latin typeface="+mj-lt"/>
              </a:rPr>
              <a:t>-</a:t>
            </a:r>
            <a:r>
              <a:rPr lang="uk-UA" sz="1400" dirty="0" smtClean="0">
                <a:latin typeface="Century" pitchFamily="18" charset="0"/>
              </a:rPr>
              <a:t>археологічного музею в Російській імперії. Він очолював і особисто працював у всіх основних напрямах діяльності Товариства, передбачених його уставом: збирання, описування та публікація старожитностей.</a:t>
            </a:r>
            <a:endParaRPr lang="uk-UA" sz="1400" dirty="0">
              <a:latin typeface="Century" pitchFamily="18" charset="0"/>
            </a:endParaRPr>
          </a:p>
        </p:txBody>
      </p:sp>
      <p:pic>
        <p:nvPicPr>
          <p:cNvPr id="3" name="Рисунок 2" descr="Scan-150714-0012.jpg"/>
          <p:cNvPicPr>
            <a:picLocks noChangeAspect="1"/>
          </p:cNvPicPr>
          <p:nvPr/>
        </p:nvPicPr>
        <p:blipFill>
          <a:blip r:embed="rId2" cstate="screen"/>
          <a:stretch>
            <a:fillRect/>
          </a:stretch>
        </p:blipFill>
        <p:spPr>
          <a:xfrm>
            <a:off x="1500166" y="714356"/>
            <a:ext cx="3238103" cy="5338494"/>
          </a:xfrm>
          <a:prstGeom prst="rect">
            <a:avLst/>
          </a:prstGeom>
          <a:effectLst>
            <a:outerShdw blurRad="63500" sx="102000" sy="102000" algn="ctr" rotWithShape="0">
              <a:prstClr val="black">
                <a:alpha val="40000"/>
              </a:prstClr>
            </a:outerShdw>
          </a:effectLst>
        </p:spPr>
      </p:pic>
      <p:sp>
        <p:nvSpPr>
          <p:cNvPr id="4" name="TextBox 3"/>
          <p:cNvSpPr txBox="1"/>
          <p:nvPr/>
        </p:nvSpPr>
        <p:spPr>
          <a:xfrm>
            <a:off x="2500298" y="6143644"/>
            <a:ext cx="1162498" cy="369332"/>
          </a:xfrm>
          <a:prstGeom prst="rect">
            <a:avLst/>
          </a:prstGeom>
          <a:noFill/>
        </p:spPr>
        <p:txBody>
          <a:bodyPr wrap="none" rtlCol="0">
            <a:spAutoFit/>
          </a:bodyPr>
          <a:lstStyle/>
          <a:p>
            <a:r>
              <a:rPr lang="ru-RU" dirty="0" err="1" smtClean="0"/>
              <a:t>Ви</a:t>
            </a:r>
            <a:r>
              <a:rPr lang="ru-RU" dirty="0" smtClean="0"/>
              <a:t> 2979/1</a:t>
            </a:r>
            <a:endParaRPr lang="ru-RU"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descr="Scan-150714-0012.jpg"/>
          <p:cNvPicPr>
            <a:picLocks noChangeAspect="1"/>
          </p:cNvPicPr>
          <p:nvPr/>
        </p:nvPicPr>
        <p:blipFill>
          <a:blip r:embed="rId2" cstate="screen"/>
          <a:stretch>
            <a:fillRect/>
          </a:stretch>
        </p:blipFill>
        <p:spPr>
          <a:xfrm>
            <a:off x="4572000" y="785794"/>
            <a:ext cx="3104463" cy="5072097"/>
          </a:xfrm>
          <a:prstGeom prst="rect">
            <a:avLst/>
          </a:prstGeom>
          <a:effectLst>
            <a:outerShdw blurRad="63500" sx="102000" sy="102000" algn="ctr" rotWithShape="0">
              <a:prstClr val="black">
                <a:alpha val="40000"/>
              </a:prstClr>
            </a:outerShdw>
          </a:effectLst>
        </p:spPr>
      </p:pic>
      <p:pic>
        <p:nvPicPr>
          <p:cNvPr id="4" name="Рисунок 3" descr="Scan-150714-0012.jpg"/>
          <p:cNvPicPr>
            <a:picLocks noChangeAspect="1"/>
          </p:cNvPicPr>
          <p:nvPr/>
        </p:nvPicPr>
        <p:blipFill>
          <a:blip r:embed="rId3" cstate="screen"/>
          <a:stretch>
            <a:fillRect/>
          </a:stretch>
        </p:blipFill>
        <p:spPr>
          <a:xfrm>
            <a:off x="1315374" y="809941"/>
            <a:ext cx="3132273" cy="5041002"/>
          </a:xfrm>
          <a:prstGeom prst="rect">
            <a:avLst/>
          </a:prstGeom>
          <a:effectLst>
            <a:outerShdw blurRad="63500" sx="102000" sy="102000" algn="ctr" rotWithShape="0">
              <a:prstClr val="black">
                <a:alpha val="40000"/>
              </a:prstClr>
            </a:outerShdw>
          </a:effectLst>
        </p:spPr>
      </p:pic>
      <p:sp>
        <p:nvSpPr>
          <p:cNvPr id="6" name="TextBox 5"/>
          <p:cNvSpPr txBox="1"/>
          <p:nvPr/>
        </p:nvSpPr>
        <p:spPr>
          <a:xfrm>
            <a:off x="5642410" y="6000768"/>
            <a:ext cx="1072730" cy="369332"/>
          </a:xfrm>
          <a:prstGeom prst="rect">
            <a:avLst/>
          </a:prstGeom>
          <a:noFill/>
        </p:spPr>
        <p:txBody>
          <a:bodyPr wrap="none" rtlCol="0">
            <a:spAutoFit/>
          </a:bodyPr>
          <a:lstStyle/>
          <a:p>
            <a:r>
              <a:rPr lang="ru-RU" dirty="0" err="1" smtClean="0"/>
              <a:t>Ви</a:t>
            </a:r>
            <a:r>
              <a:rPr lang="ru-RU" dirty="0" smtClean="0"/>
              <a:t> 22028</a:t>
            </a:r>
            <a:endParaRPr lang="ru-RU" dirty="0"/>
          </a:p>
        </p:txBody>
      </p:sp>
      <p:sp>
        <p:nvSpPr>
          <p:cNvPr id="7" name="TextBox 6"/>
          <p:cNvSpPr txBox="1"/>
          <p:nvPr/>
        </p:nvSpPr>
        <p:spPr>
          <a:xfrm>
            <a:off x="2285984" y="6000768"/>
            <a:ext cx="1162498" cy="369332"/>
          </a:xfrm>
          <a:prstGeom prst="rect">
            <a:avLst/>
          </a:prstGeom>
          <a:noFill/>
        </p:spPr>
        <p:txBody>
          <a:bodyPr wrap="none" rtlCol="0">
            <a:spAutoFit/>
          </a:bodyPr>
          <a:lstStyle/>
          <a:p>
            <a:r>
              <a:rPr lang="ru-RU" dirty="0" err="1" smtClean="0"/>
              <a:t>Ви</a:t>
            </a:r>
            <a:r>
              <a:rPr lang="ru-RU" dirty="0" smtClean="0"/>
              <a:t> 2979/1</a:t>
            </a:r>
            <a:endParaRPr lang="ru-RU"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Прямоугольник 5"/>
          <p:cNvSpPr/>
          <p:nvPr/>
        </p:nvSpPr>
        <p:spPr>
          <a:xfrm>
            <a:off x="1500166" y="1714488"/>
            <a:ext cx="2357454" cy="3323987"/>
          </a:xfrm>
          <a:prstGeom prst="rect">
            <a:avLst/>
          </a:prstGeom>
        </p:spPr>
        <p:txBody>
          <a:bodyPr wrap="square">
            <a:spAutoFit/>
          </a:bodyPr>
          <a:lstStyle/>
          <a:p>
            <a:r>
              <a:rPr lang="uk-UA" sz="1400" dirty="0" smtClean="0">
                <a:latin typeface="Century" pitchFamily="18" charset="0"/>
              </a:rPr>
              <a:t>Збирання матеріалів до Музею ускладнювалося ставленням деяких представників  церковних  кіл, котрі  вважали недоречним і навіть неблагочестивим  передавати  церковні речі до наукових установ, де вони виходили з під повного й нероздільного впливу церковних осіб і ставали предметом вивчення науковців. </a:t>
            </a:r>
            <a:endParaRPr lang="uk-UA" sz="1400" dirty="0">
              <a:latin typeface="Century" pitchFamily="18" charset="0"/>
            </a:endParaRPr>
          </a:p>
        </p:txBody>
      </p:sp>
      <p:pic>
        <p:nvPicPr>
          <p:cNvPr id="3" name="Рисунок 2" descr="Scan-150714-0012.jpg"/>
          <p:cNvPicPr>
            <a:picLocks noChangeAspect="1"/>
          </p:cNvPicPr>
          <p:nvPr/>
        </p:nvPicPr>
        <p:blipFill>
          <a:blip r:embed="rId2" cstate="screen"/>
          <a:stretch>
            <a:fillRect/>
          </a:stretch>
        </p:blipFill>
        <p:spPr>
          <a:xfrm>
            <a:off x="4357686" y="785794"/>
            <a:ext cx="3388709" cy="5077201"/>
          </a:xfrm>
          <a:prstGeom prst="rect">
            <a:avLst/>
          </a:prstGeom>
          <a:effectLst>
            <a:outerShdw blurRad="63500" sx="102000" sy="102000" algn="ctr" rotWithShape="0">
              <a:prstClr val="black">
                <a:alpha val="40000"/>
              </a:prstClr>
            </a:outerShdw>
          </a:effectLst>
        </p:spPr>
      </p:pic>
      <p:sp>
        <p:nvSpPr>
          <p:cNvPr id="5" name="TextBox 4"/>
          <p:cNvSpPr txBox="1"/>
          <p:nvPr/>
        </p:nvSpPr>
        <p:spPr>
          <a:xfrm>
            <a:off x="5502740" y="5988626"/>
            <a:ext cx="1069524" cy="369332"/>
          </a:xfrm>
          <a:prstGeom prst="rect">
            <a:avLst/>
          </a:prstGeom>
          <a:noFill/>
        </p:spPr>
        <p:txBody>
          <a:bodyPr wrap="none" rtlCol="0">
            <a:spAutoFit/>
          </a:bodyPr>
          <a:lstStyle/>
          <a:p>
            <a:r>
              <a:rPr lang="ru-RU" dirty="0" smtClean="0"/>
              <a:t>Во 43962</a:t>
            </a:r>
            <a:endParaRPr lang="ru-RU"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5072066" y="1785926"/>
            <a:ext cx="2714644" cy="3108543"/>
          </a:xfrm>
          <a:prstGeom prst="rect">
            <a:avLst/>
          </a:prstGeom>
        </p:spPr>
        <p:txBody>
          <a:bodyPr wrap="square">
            <a:spAutoFit/>
          </a:bodyPr>
          <a:lstStyle/>
          <a:p>
            <a:r>
              <a:rPr lang="uk-UA" sz="1400" dirty="0" smtClean="0">
                <a:latin typeface="Century" pitchFamily="18" charset="0"/>
              </a:rPr>
              <a:t>Проте Миколі Петрову вдавалося знайти спільну мову з тими, хто прихильно ставився до ідеї музейного збереження та експонування церковних старожитностей. До таких належав ректор Київської академії  архімандрит Філарет, в якого під впливом отця Антоніна з’явився «</a:t>
            </a:r>
            <a:r>
              <a:rPr lang="uk-UA" sz="1400" dirty="0" err="1" smtClean="0">
                <a:latin typeface="Century" pitchFamily="18" charset="0"/>
              </a:rPr>
              <a:t>археологический</a:t>
            </a:r>
            <a:r>
              <a:rPr lang="uk-UA" sz="1400" dirty="0" smtClean="0">
                <a:latin typeface="Century" pitchFamily="18" charset="0"/>
              </a:rPr>
              <a:t> </a:t>
            </a:r>
            <a:r>
              <a:rPr lang="uk-UA" sz="1400" dirty="0" err="1" smtClean="0">
                <a:latin typeface="Century" pitchFamily="18" charset="0"/>
              </a:rPr>
              <a:t>инстинкт</a:t>
            </a:r>
            <a:r>
              <a:rPr lang="uk-UA" sz="1400" dirty="0" smtClean="0">
                <a:latin typeface="Century" pitchFamily="18" charset="0"/>
              </a:rPr>
              <a:t>» й інтерес до збирання старожитностей.</a:t>
            </a:r>
            <a:endParaRPr lang="uk-UA" sz="1400" dirty="0">
              <a:latin typeface="Century" pitchFamily="18" charset="0"/>
            </a:endParaRPr>
          </a:p>
        </p:txBody>
      </p:sp>
      <p:pic>
        <p:nvPicPr>
          <p:cNvPr id="4" name="Рисунок 3" descr="Scan-150714-0012.jpg"/>
          <p:cNvPicPr>
            <a:picLocks noChangeAspect="1"/>
          </p:cNvPicPr>
          <p:nvPr/>
        </p:nvPicPr>
        <p:blipFill>
          <a:blip r:embed="rId2" cstate="screen"/>
          <a:stretch>
            <a:fillRect/>
          </a:stretch>
        </p:blipFill>
        <p:spPr>
          <a:xfrm>
            <a:off x="1571604" y="1071546"/>
            <a:ext cx="3266763" cy="4929222"/>
          </a:xfrm>
          <a:prstGeom prst="rect">
            <a:avLst/>
          </a:prstGeom>
          <a:effectLst>
            <a:outerShdw blurRad="63500" sx="102000" sy="102000" algn="ctr" rotWithShape="0">
              <a:prstClr val="black">
                <a:alpha val="40000"/>
              </a:prstClr>
            </a:outerShdw>
          </a:effectLst>
        </p:spPr>
      </p:pic>
      <p:sp>
        <p:nvSpPr>
          <p:cNvPr id="5" name="TextBox 4"/>
          <p:cNvSpPr txBox="1"/>
          <p:nvPr/>
        </p:nvSpPr>
        <p:spPr>
          <a:xfrm>
            <a:off x="2566986" y="6072206"/>
            <a:ext cx="1186543" cy="369332"/>
          </a:xfrm>
          <a:prstGeom prst="rect">
            <a:avLst/>
          </a:prstGeom>
          <a:noFill/>
        </p:spPr>
        <p:txBody>
          <a:bodyPr wrap="none" rtlCol="0">
            <a:spAutoFit/>
          </a:bodyPr>
          <a:lstStyle/>
          <a:p>
            <a:r>
              <a:rPr lang="ru-RU" dirty="0" smtClean="0"/>
              <a:t>Во 359553</a:t>
            </a:r>
            <a:endParaRPr lang="ru-RU" dirty="0"/>
          </a:p>
        </p:txBody>
      </p:sp>
    </p:spTree>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733</TotalTime>
  <Words>1091</Words>
  <Application>Microsoft Office PowerPoint</Application>
  <PresentationFormat>Экран (4:3)</PresentationFormat>
  <Paragraphs>115</Paragraphs>
  <Slides>40</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40</vt:i4>
      </vt:variant>
    </vt:vector>
  </HeadingPairs>
  <TitlesOfParts>
    <vt:vector size="41" baseType="lpstr">
      <vt:lpstr>Тема Office</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lpstr>Слайд 17</vt:lpstr>
      <vt:lpstr>Слайд 18</vt:lpstr>
      <vt:lpstr>Слайд 19</vt:lpstr>
      <vt:lpstr>Слайд 20</vt:lpstr>
      <vt:lpstr>Слайд 21</vt:lpstr>
      <vt:lpstr>Слайд 22</vt:lpstr>
      <vt:lpstr>Слайд 23</vt:lpstr>
      <vt:lpstr>Слайд 24</vt:lpstr>
      <vt:lpstr>Слайд 25</vt:lpstr>
      <vt:lpstr>Слайд 26</vt:lpstr>
      <vt:lpstr>Слайд 27</vt:lpstr>
      <vt:lpstr>Слайд 28</vt:lpstr>
      <vt:lpstr>Слайд 29</vt:lpstr>
      <vt:lpstr>Слайд 30</vt:lpstr>
      <vt:lpstr>Слайд 31</vt:lpstr>
      <vt:lpstr>Слайд 32</vt:lpstr>
      <vt:lpstr>Слайд 33</vt:lpstr>
      <vt:lpstr>Слайд 34</vt:lpstr>
      <vt:lpstr>Слайд 35</vt:lpstr>
      <vt:lpstr>Слайд 36</vt:lpstr>
      <vt:lpstr>Слайд 37</vt:lpstr>
      <vt:lpstr>Слайд 38</vt:lpstr>
      <vt:lpstr>Слайд 39</vt:lpstr>
      <vt:lpstr>Слайд 40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cp:lastModifiedBy>User</cp:lastModifiedBy>
  <cp:revision>144</cp:revision>
  <dcterms:modified xsi:type="dcterms:W3CDTF">2015-07-28T10:16:32Z</dcterms:modified>
</cp:coreProperties>
</file>