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3" r:id="rId5"/>
    <p:sldId id="264" r:id="rId6"/>
    <p:sldId id="265" r:id="rId7"/>
    <p:sldId id="266" r:id="rId8"/>
    <p:sldId id="267" r:id="rId9"/>
    <p:sldId id="270" r:id="rId10"/>
    <p:sldId id="277" r:id="rId11"/>
    <p:sldId id="278" r:id="rId12"/>
    <p:sldId id="282" r:id="rId13"/>
    <p:sldId id="276" r:id="rId14"/>
    <p:sldId id="287" r:id="rId15"/>
    <p:sldId id="290" r:id="rId16"/>
    <p:sldId id="288" r:id="rId17"/>
    <p:sldId id="291" r:id="rId18"/>
    <p:sldId id="292" r:id="rId19"/>
    <p:sldId id="285" r:id="rId20"/>
    <p:sldId id="286" r:id="rId21"/>
    <p:sldId id="284" r:id="rId22"/>
    <p:sldId id="274" r:id="rId23"/>
    <p:sldId id="273" r:id="rId24"/>
    <p:sldId id="272" r:id="rId25"/>
    <p:sldId id="283" r:id="rId26"/>
    <p:sldId id="280" r:id="rId27"/>
    <p:sldId id="279" r:id="rId28"/>
    <p:sldId id="275" r:id="rId29"/>
    <p:sldId id="271" r:id="rId30"/>
    <p:sldId id="281" r:id="rId31"/>
    <p:sldId id="269" r:id="rId3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4C3B"/>
    <a:srgbClr val="50402E"/>
    <a:srgbClr val="3D3123"/>
    <a:srgbClr val="7A6146"/>
    <a:srgbClr val="886C4E"/>
    <a:srgbClr val="685A48"/>
    <a:srgbClr val="8A7350"/>
    <a:srgbClr val="453F2F"/>
    <a:srgbClr val="800000"/>
    <a:srgbClr val="99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E6772CC-7816-4143-9F19-369B3DD3300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 xmlns:a16="http://schemas.microsoft.com/office/drawing/2014/main" id="{E8D22819-642F-415A-8B3C-ED0A0B6937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 xmlns:a16="http://schemas.microsoft.com/office/drawing/2014/main" id="{74456DBF-9E64-49D5-B2AD-31EA3C701B51}"/>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5" name="Нижний колонтитул 4">
            <a:extLst>
              <a:ext uri="{FF2B5EF4-FFF2-40B4-BE49-F238E27FC236}">
                <a16:creationId xmlns="" xmlns:a16="http://schemas.microsoft.com/office/drawing/2014/main" id="{5F21EB2A-A672-439D-A321-E65BE7D5D678}"/>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FC5271B3-221E-4817-963C-6CAF61062DB1}"/>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61823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8CCC32B-4110-4639-8B08-48CC388E9F87}"/>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7B3EF13C-F62B-4DDA-AA49-B5DC5D2084E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D0C581D4-502D-451C-A884-E1890D7FAE21}"/>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5" name="Нижний колонтитул 4">
            <a:extLst>
              <a:ext uri="{FF2B5EF4-FFF2-40B4-BE49-F238E27FC236}">
                <a16:creationId xmlns="" xmlns:a16="http://schemas.microsoft.com/office/drawing/2014/main" id="{B8E82D93-D31A-4B2E-BFAC-ADAA282B5B80}"/>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B8A16E35-333E-4D6D-BB01-A49B32309836}"/>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274398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C428FD70-6923-4860-935C-EA6F4DE86113}"/>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61B4BBC3-8B98-4D7A-8A00-74DC32B9BA0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BC89C28C-7E68-463B-A550-A0DBEDBE0FB1}"/>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5" name="Нижний колонтитул 4">
            <a:extLst>
              <a:ext uri="{FF2B5EF4-FFF2-40B4-BE49-F238E27FC236}">
                <a16:creationId xmlns="" xmlns:a16="http://schemas.microsoft.com/office/drawing/2014/main" id="{5B0ADAB9-732A-44DD-8D1A-0AB66135292E}"/>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95A77CB0-C117-4611-97C0-68E8F69BECA6}"/>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83786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271010F-95A3-45AC-A95F-6F2D612A6421}"/>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A183D594-DF24-435C-9669-971B47C4504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0CB26FF4-970D-46E2-8C90-3DB5666DD9B3}"/>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5" name="Нижний колонтитул 4">
            <a:extLst>
              <a:ext uri="{FF2B5EF4-FFF2-40B4-BE49-F238E27FC236}">
                <a16:creationId xmlns="" xmlns:a16="http://schemas.microsoft.com/office/drawing/2014/main" id="{D91F24DE-FD42-4090-A8C3-C69148E19E19}"/>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12E6BD1C-243C-477D-9C72-6AE116EFA3AE}"/>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65291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1F9E0C5-5C09-45AE-873B-255A7D0CF84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 xmlns:a16="http://schemas.microsoft.com/office/drawing/2014/main" id="{7DCEEA94-E7C2-4655-810C-717463828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8A156D2D-AA69-4AC6-A943-537599410C9B}"/>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5" name="Нижний колонтитул 4">
            <a:extLst>
              <a:ext uri="{FF2B5EF4-FFF2-40B4-BE49-F238E27FC236}">
                <a16:creationId xmlns="" xmlns:a16="http://schemas.microsoft.com/office/drawing/2014/main" id="{F4FF92A9-1B7B-4806-B317-B245DEF85F0B}"/>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1363D0DA-6B25-4099-AF92-994E95E2D87B}"/>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166452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D53D260-6073-4C69-8070-2600BE787B40}"/>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D9438F3A-5E00-4AA2-BE5A-A883266A51C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 xmlns:a16="http://schemas.microsoft.com/office/drawing/2014/main" id="{2EA9135B-86D1-4140-AA93-4E68E0A312E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 xmlns:a16="http://schemas.microsoft.com/office/drawing/2014/main" id="{D1AE43B7-82F4-40C4-80A4-13A27165C2DA}"/>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6" name="Нижний колонтитул 5">
            <a:extLst>
              <a:ext uri="{FF2B5EF4-FFF2-40B4-BE49-F238E27FC236}">
                <a16:creationId xmlns="" xmlns:a16="http://schemas.microsoft.com/office/drawing/2014/main" id="{FCA3CB45-4FDC-45A2-8F29-ADEBAD8C80BE}"/>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9042AF2E-B503-47BA-9CF5-1F963A100CB9}"/>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304316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AB4350B-0962-4C90-A84C-71F3E524F8FE}"/>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B82F292A-8B68-44BB-9A73-2434ED8250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7CE7B9B6-BF2E-4639-9633-2E1AA59D923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 xmlns:a16="http://schemas.microsoft.com/office/drawing/2014/main" id="{1C5F627A-0D4F-4A54-9390-32AA2BF68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6DE0A424-D54F-4EED-88C5-A55B460F229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 xmlns:a16="http://schemas.microsoft.com/office/drawing/2014/main" id="{DFC5BA9A-D5C9-4395-B3BC-D47F790E5DB2}"/>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8" name="Нижний колонтитул 7">
            <a:extLst>
              <a:ext uri="{FF2B5EF4-FFF2-40B4-BE49-F238E27FC236}">
                <a16:creationId xmlns="" xmlns:a16="http://schemas.microsoft.com/office/drawing/2014/main" id="{F0C079E5-2E6C-4568-A843-AB9B3B8D8955}"/>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 xmlns:a16="http://schemas.microsoft.com/office/drawing/2014/main" id="{78E25C73-568C-4AB7-808D-49397D1E7536}"/>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357077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CFE516B-E22B-4CE1-8C57-1019481738DF}"/>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 xmlns:a16="http://schemas.microsoft.com/office/drawing/2014/main" id="{7E7943F3-C481-40E8-8C29-E663F89194BA}"/>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4" name="Нижний колонтитул 3">
            <a:extLst>
              <a:ext uri="{FF2B5EF4-FFF2-40B4-BE49-F238E27FC236}">
                <a16:creationId xmlns="" xmlns:a16="http://schemas.microsoft.com/office/drawing/2014/main" id="{E60FF882-C410-47CC-8C7F-5CDF2D879D9C}"/>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 xmlns:a16="http://schemas.microsoft.com/office/drawing/2014/main" id="{3DE7B1A7-3C48-4E5C-A75D-A7630B522B09}"/>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416694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2C380FE8-DE4B-48E4-8BB8-5CF7A1629BBD}"/>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3" name="Нижний колонтитул 2">
            <a:extLst>
              <a:ext uri="{FF2B5EF4-FFF2-40B4-BE49-F238E27FC236}">
                <a16:creationId xmlns="" xmlns:a16="http://schemas.microsoft.com/office/drawing/2014/main" id="{91B1CAEB-94FF-4F6A-BC5B-356EB9D16D88}"/>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 xmlns:a16="http://schemas.microsoft.com/office/drawing/2014/main" id="{DA7233A0-61DF-408A-A930-8F12C29E6AC3}"/>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15881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1D424D2-EE2E-43DF-AE73-B783EA80E76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 xmlns:a16="http://schemas.microsoft.com/office/drawing/2014/main" id="{E2A59A95-3E44-48CC-845C-6C94A9455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 xmlns:a16="http://schemas.microsoft.com/office/drawing/2014/main" id="{40ABFDFB-5DFD-48B2-BA68-B69151B1D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D9491C95-DF24-4E97-AE63-4A70E75A1EE8}"/>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6" name="Нижний колонтитул 5">
            <a:extLst>
              <a:ext uri="{FF2B5EF4-FFF2-40B4-BE49-F238E27FC236}">
                <a16:creationId xmlns="" xmlns:a16="http://schemas.microsoft.com/office/drawing/2014/main" id="{AF4EC8AE-EF0D-4AC8-8F0E-301530C37D7A}"/>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9E2524E5-6C22-4F2F-9CF6-FD1AEE0C3BB2}"/>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411762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B115809-61AA-4666-BCFC-083E6100A67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 xmlns:a16="http://schemas.microsoft.com/office/drawing/2014/main" id="{CB03FC7C-EBA6-4E24-84C1-B3EF58EEA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 xmlns:a16="http://schemas.microsoft.com/office/drawing/2014/main" id="{CE95D9D6-27C7-4918-A4EC-3F3F2468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D96022F3-0B7C-46CC-B97C-CED5CED99E5D}"/>
              </a:ext>
            </a:extLst>
          </p:cNvPr>
          <p:cNvSpPr>
            <a:spLocks noGrp="1"/>
          </p:cNvSpPr>
          <p:nvPr>
            <p:ph type="dt" sz="half" idx="10"/>
          </p:nvPr>
        </p:nvSpPr>
        <p:spPr/>
        <p:txBody>
          <a:bodyPr/>
          <a:lstStyle/>
          <a:p>
            <a:fld id="{98DD8BE4-5612-4AF3-93F1-44B0C17DA5F7}" type="datetimeFigureOut">
              <a:rPr lang="x-none" smtClean="0"/>
              <a:pPr/>
              <a:t>13.10.2020</a:t>
            </a:fld>
            <a:endParaRPr lang="x-none"/>
          </a:p>
        </p:txBody>
      </p:sp>
      <p:sp>
        <p:nvSpPr>
          <p:cNvPr id="6" name="Нижний колонтитул 5">
            <a:extLst>
              <a:ext uri="{FF2B5EF4-FFF2-40B4-BE49-F238E27FC236}">
                <a16:creationId xmlns="" xmlns:a16="http://schemas.microsoft.com/office/drawing/2014/main" id="{80390A50-B93C-4171-A631-4E2A3FB020E7}"/>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E233924D-5895-46F1-BF70-6A9FDB685ABF}"/>
              </a:ext>
            </a:extLst>
          </p:cNvPr>
          <p:cNvSpPr>
            <a:spLocks noGrp="1"/>
          </p:cNvSpPr>
          <p:nvPr>
            <p:ph type="sldNum" sz="quarter" idx="12"/>
          </p:nvPr>
        </p:nvSpPr>
        <p:spPr/>
        <p:txBody>
          <a:body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270958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037DD11-5D41-4086-B76F-74EB02AAA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F7C361E9-1F08-4B76-B199-F03A50C8A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BCA8C679-A62A-465A-BB0A-631EEDCBC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D8BE4-5612-4AF3-93F1-44B0C17DA5F7}" type="datetimeFigureOut">
              <a:rPr lang="x-none" smtClean="0"/>
              <a:pPr/>
              <a:t>13.10.2020</a:t>
            </a:fld>
            <a:endParaRPr lang="x-none"/>
          </a:p>
        </p:txBody>
      </p:sp>
      <p:sp>
        <p:nvSpPr>
          <p:cNvPr id="5" name="Нижний колонтитул 4">
            <a:extLst>
              <a:ext uri="{FF2B5EF4-FFF2-40B4-BE49-F238E27FC236}">
                <a16:creationId xmlns="" xmlns:a16="http://schemas.microsoft.com/office/drawing/2014/main" id="{8C51C405-D850-4787-A72E-0EDD9B1F5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 xmlns:a16="http://schemas.microsoft.com/office/drawing/2014/main" id="{5B08A015-CD00-4ABF-A786-FA5A294178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89063-4EB0-4187-8FDA-16B65F61EFD7}" type="slidenum">
              <a:rPr lang="x-none" smtClean="0"/>
              <a:pPr/>
              <a:t>‹#›</a:t>
            </a:fld>
            <a:endParaRPr lang="x-none"/>
          </a:p>
        </p:txBody>
      </p:sp>
    </p:spTree>
    <p:extLst>
      <p:ext uri="{BB962C8B-B14F-4D97-AF65-F5344CB8AC3E}">
        <p14:creationId xmlns="" xmlns:p14="http://schemas.microsoft.com/office/powerpoint/2010/main" val="27806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31.xml.rels><?xml version="1.0" encoding="UTF-8" standalone="yes"?>
<Relationships xmlns="http://schemas.openxmlformats.org/package/2006/relationships"><Relationship Id="rId3" Type="http://schemas.openxmlformats.org/officeDocument/2006/relationships/hyperlink" Target="http://www.irbis-nbuv.gov.ua/cgi-bin/irbis_nbuv/cgiirbis_64.exe?Z21ID=&amp;I21DBN=UJRN&amp;P21DBN=UJRN&amp;S21STN=1&amp;S21REF=10&amp;S21FMT=JUU_all&amp;C21COM=S&amp;S21CNR=20&amp;S21P01=0&amp;S21P02=0&amp;S21P03=IJ=&amp;S21COLORTERMS=1&amp;S21STR=&#1046;69076"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88C14259-A28A-4FCB-AFCF-3EC3148E564F}"/>
              </a:ext>
            </a:extLst>
          </p:cNvPr>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27765"/>
            <a:ext cx="12192000" cy="6858000"/>
          </a:xfrm>
          <a:prstGeom prst="rect">
            <a:avLst/>
          </a:prstGeom>
          <a:solidFill>
            <a:srgbClr val="000000">
              <a:shade val="95000"/>
            </a:srgbClr>
          </a:solidFill>
          <a:ln w="444500" cap="sq">
            <a:solidFill>
              <a:srgbClr val="3D3123"/>
            </a:solidFill>
            <a:miter lim="800000"/>
          </a:ln>
          <a:effectLst>
            <a:outerShdw blurRad="254000" dist="190500" dir="2700000" sy="90000" algn="bl" rotWithShape="0">
              <a:srgbClr val="000000">
                <a:alpha val="40000"/>
              </a:srgbClr>
            </a:outerShdw>
          </a:effectLst>
        </p:spPr>
      </p:pic>
      <p:pic>
        <p:nvPicPr>
          <p:cNvPr id="5" name="Рисунок 4">
            <a:extLst>
              <a:ext uri="{FF2B5EF4-FFF2-40B4-BE49-F238E27FC236}">
                <a16:creationId xmlns="" xmlns:a16="http://schemas.microsoft.com/office/drawing/2014/main" id="{E7792127-69AA-43D3-B824-8280E7A2A6E1}"/>
              </a:ext>
            </a:extLst>
          </p:cNvPr>
          <p:cNvPicPr>
            <a:picLocks noChangeAspect="1"/>
          </p:cNvPicPr>
          <p:nvPr/>
        </p:nvPicPr>
        <p:blipFill>
          <a:blip r:embed="rId3" cstate="email">
            <a:extLst>
              <a:ext uri="{BEBA8EAE-BF5A-486C-A8C5-ECC9F3942E4B}">
                <a14:imgProps xmlns="" xmlns:a14="http://schemas.microsoft.com/office/drawing/2010/main">
                  <a14:imgLayer r:embed="rId4">
                    <a14:imgEffect>
                      <a14:colorTemperature colorTemp="8800"/>
                    </a14:imgEffect>
                  </a14:imgLayer>
                </a14:imgProps>
              </a:ext>
              <a:ext uri="{28A0092B-C50C-407E-A947-70E740481C1C}">
                <a14:useLocalDpi xmlns="" xmlns:a14="http://schemas.microsoft.com/office/drawing/2010/main" val="0"/>
              </a:ext>
            </a:extLst>
          </a:blip>
          <a:stretch>
            <a:fillRect/>
          </a:stretch>
        </p:blipFill>
        <p:spPr>
          <a:xfrm flipH="1">
            <a:off x="1097929" y="1007304"/>
            <a:ext cx="3413687" cy="4540641"/>
          </a:xfrm>
          <a:prstGeom prst="rect">
            <a:avLst/>
          </a:prstGeom>
          <a:effectLst>
            <a:softEdge rad="317500"/>
          </a:effectLst>
        </p:spPr>
      </p:pic>
      <p:sp>
        <p:nvSpPr>
          <p:cNvPr id="6" name="Прямоугольник 5">
            <a:extLst>
              <a:ext uri="{FF2B5EF4-FFF2-40B4-BE49-F238E27FC236}">
                <a16:creationId xmlns="" xmlns:a16="http://schemas.microsoft.com/office/drawing/2014/main" id="{CD0F130B-CA98-472B-B9CB-EA59FB39A516}"/>
              </a:ext>
            </a:extLst>
          </p:cNvPr>
          <p:cNvSpPr/>
          <p:nvPr/>
        </p:nvSpPr>
        <p:spPr>
          <a:xfrm>
            <a:off x="5158596" y="1567404"/>
            <a:ext cx="7033404" cy="2246769"/>
          </a:xfrm>
          <a:prstGeom prst="rect">
            <a:avLst/>
          </a:prstGeom>
        </p:spPr>
        <p:txBody>
          <a:bodyPr wrap="square">
            <a:spAutoFit/>
          </a:bodyPr>
          <a:lstStyle/>
          <a:p>
            <a:r>
              <a:rPr lang="uk-UA" sz="8000" b="1" i="0" dirty="0">
                <a:ln>
                  <a:solidFill>
                    <a:schemeClr val="tx1"/>
                  </a:solidFill>
                </a:ln>
                <a:solidFill>
                  <a:srgbClr val="3D3123"/>
                </a:solidFill>
                <a:effectLst/>
                <a:latin typeface="Franklin Gothic Medium" panose="020B0603020102020204" pitchFamily="34" charset="0"/>
                <a:cs typeface="Courier New" panose="02070309020205020404" pitchFamily="49" charset="0"/>
              </a:rPr>
              <a:t>Петров</a:t>
            </a:r>
            <a:r>
              <a:rPr lang="uk-UA" sz="6600" b="1" dirty="0">
                <a:solidFill>
                  <a:srgbClr val="3D3123"/>
                </a:solidFill>
                <a:latin typeface="Franklin Gothic Medium" panose="020B0603020102020204" pitchFamily="34" charset="0"/>
                <a:cs typeface="Courier New" panose="02070309020205020404" pitchFamily="49" charset="0"/>
              </a:rPr>
              <a:t> </a:t>
            </a:r>
          </a:p>
          <a:p>
            <a:r>
              <a:rPr lang="uk-UA" sz="6000" b="1" dirty="0">
                <a:ln>
                  <a:solidFill>
                    <a:schemeClr val="tx1"/>
                  </a:solidFill>
                </a:ln>
                <a:solidFill>
                  <a:srgbClr val="3D3123"/>
                </a:solidFill>
                <a:latin typeface="Franklin Gothic Medium" panose="020B0603020102020204" pitchFamily="34" charset="0"/>
                <a:cs typeface="Courier New" panose="02070309020205020404" pitchFamily="49" charset="0"/>
              </a:rPr>
              <a:t>Микола Іванович</a:t>
            </a:r>
          </a:p>
        </p:txBody>
      </p:sp>
      <p:sp>
        <p:nvSpPr>
          <p:cNvPr id="7" name="Прямоугольник 6">
            <a:extLst>
              <a:ext uri="{FF2B5EF4-FFF2-40B4-BE49-F238E27FC236}">
                <a16:creationId xmlns="" xmlns:a16="http://schemas.microsoft.com/office/drawing/2014/main" id="{52DF35F1-6724-4508-B474-59CDFFD30E59}"/>
              </a:ext>
            </a:extLst>
          </p:cNvPr>
          <p:cNvSpPr/>
          <p:nvPr/>
        </p:nvSpPr>
        <p:spPr>
          <a:xfrm>
            <a:off x="5158596" y="3954570"/>
            <a:ext cx="2972737" cy="769441"/>
          </a:xfrm>
          <a:prstGeom prst="rect">
            <a:avLst/>
          </a:prstGeom>
        </p:spPr>
        <p:txBody>
          <a:bodyPr wrap="none">
            <a:spAutoFit/>
          </a:bodyPr>
          <a:lstStyle/>
          <a:p>
            <a:r>
              <a:rPr lang="uk-UA" sz="4400" b="1" dirty="0">
                <a:ln>
                  <a:solidFill>
                    <a:schemeClr val="tx1"/>
                  </a:solidFill>
                </a:ln>
                <a:solidFill>
                  <a:srgbClr val="3D3123"/>
                </a:solidFill>
                <a:latin typeface="Franklin Gothic Medium" panose="020B0603020102020204" pitchFamily="34" charset="0"/>
                <a:cs typeface="Courier New" panose="02070309020205020404" pitchFamily="49" charset="0"/>
              </a:rPr>
              <a:t>1840-1921</a:t>
            </a:r>
          </a:p>
        </p:txBody>
      </p:sp>
      <p:sp>
        <p:nvSpPr>
          <p:cNvPr id="8" name="Прямоугольник 7">
            <a:extLst>
              <a:ext uri="{FF2B5EF4-FFF2-40B4-BE49-F238E27FC236}">
                <a16:creationId xmlns="" xmlns:a16="http://schemas.microsoft.com/office/drawing/2014/main" id="{E6BA5115-3D42-4992-B844-5F64FEE4812D}"/>
              </a:ext>
            </a:extLst>
          </p:cNvPr>
          <p:cNvSpPr/>
          <p:nvPr/>
        </p:nvSpPr>
        <p:spPr>
          <a:xfrm>
            <a:off x="2023967" y="0"/>
            <a:ext cx="7439985" cy="461665"/>
          </a:xfrm>
          <a:prstGeom prst="rect">
            <a:avLst/>
          </a:prstGeom>
        </p:spPr>
        <p:txBody>
          <a:bodyPr wrap="none">
            <a:spAutoFit/>
          </a:bodyPr>
          <a:lstStyle/>
          <a:p>
            <a:r>
              <a:rPr lang="uk-UA" sz="2400" b="1" dirty="0" smtClean="0">
                <a:ln>
                  <a:solidFill>
                    <a:schemeClr val="tx1"/>
                  </a:solidFill>
                </a:ln>
                <a:solidFill>
                  <a:srgbClr val="50402E"/>
                </a:solidFill>
                <a:latin typeface="Franklin Gothic Medium" panose="020B0603020102020204" pitchFamily="34" charset="0"/>
                <a:cs typeface="Courier New" panose="02070309020205020404" pitchFamily="49" charset="0"/>
              </a:rPr>
              <a:t>	</a:t>
            </a:r>
            <a:r>
              <a:rPr lang="uk-UA" sz="2000" b="1" dirty="0" smtClean="0">
                <a:ln>
                  <a:solidFill>
                    <a:schemeClr val="tx1"/>
                  </a:solidFill>
                </a:ln>
                <a:solidFill>
                  <a:srgbClr val="50402E"/>
                </a:solidFill>
                <a:latin typeface="Franklin Gothic Medium" panose="020B0603020102020204" pitchFamily="34" charset="0"/>
                <a:cs typeface="Courier New" panose="02070309020205020404" pitchFamily="49" charset="0"/>
              </a:rPr>
              <a:t>Ф</a:t>
            </a:r>
            <a:r>
              <a:rPr lang="uk-UA" sz="2000" b="1" dirty="0" smtClean="0">
                <a:ln>
                  <a:solidFill>
                    <a:schemeClr val="tx1"/>
                  </a:solidFill>
                </a:ln>
                <a:solidFill>
                  <a:srgbClr val="50402E"/>
                </a:solidFill>
                <a:latin typeface="Franklin Gothic Medium" panose="020B0603020102020204" pitchFamily="34" charset="0"/>
                <a:cs typeface="Courier New" panose="02070309020205020404" pitchFamily="49" charset="0"/>
              </a:rPr>
              <a:t>УНДАТОРИ  </a:t>
            </a:r>
            <a:r>
              <a:rPr lang="uk-UA" sz="2000" b="1" dirty="0" smtClean="0">
                <a:ln>
                  <a:solidFill>
                    <a:schemeClr val="tx1"/>
                  </a:solidFill>
                </a:ln>
                <a:solidFill>
                  <a:srgbClr val="50402E"/>
                </a:solidFill>
                <a:latin typeface="Franklin Gothic Medium" panose="020B0603020102020204" pitchFamily="34" charset="0"/>
                <a:cs typeface="Courier New" panose="02070309020205020404" pitchFamily="49" charset="0"/>
              </a:rPr>
              <a:t>НАЦІОНАЛЬНОЇ  АКАДЕМІЇ  НАУК  УКРАЇНИ</a:t>
            </a:r>
            <a:endParaRPr lang="ru-RU" sz="2000" b="1" dirty="0">
              <a:ln>
                <a:solidFill>
                  <a:schemeClr val="tx1"/>
                </a:solidFill>
              </a:ln>
              <a:solidFill>
                <a:srgbClr val="50402E"/>
              </a:solidFill>
              <a:latin typeface="Franklin Gothic Medium" panose="020B0603020102020204" pitchFamily="34" charset="0"/>
              <a:cs typeface="Courier New" panose="02070309020205020404" pitchFamily="49" charset="0"/>
            </a:endParaRPr>
          </a:p>
        </p:txBody>
      </p:sp>
    </p:spTree>
    <p:extLst>
      <p:ext uri="{BB962C8B-B14F-4D97-AF65-F5344CB8AC3E}">
        <p14:creationId xmlns="" xmlns:p14="http://schemas.microsoft.com/office/powerpoint/2010/main" val="101453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3" name="Прямоугольник 2">
            <a:extLst>
              <a:ext uri="{FF2B5EF4-FFF2-40B4-BE49-F238E27FC236}">
                <a16:creationId xmlns="" xmlns:a16="http://schemas.microsoft.com/office/drawing/2014/main" id="{2F4DD22D-FCF2-4728-8BC9-26A52E48FBDF}"/>
              </a:ext>
            </a:extLst>
          </p:cNvPr>
          <p:cNvSpPr/>
          <p:nvPr/>
        </p:nvSpPr>
        <p:spPr>
          <a:xfrm>
            <a:off x="3591100" y="394946"/>
            <a:ext cx="8454362" cy="2031325"/>
          </a:xfrm>
          <a:prstGeom prst="rect">
            <a:avLst/>
          </a:prstGeom>
        </p:spPr>
        <p:txBody>
          <a:bodyPr wrap="square">
            <a:spAutoFit/>
          </a:bodyPr>
          <a:lstStyle/>
          <a:p>
            <a:pPr marL="25400" marR="63500" indent="241300" algn="just">
              <a:spcBef>
                <a:spcPts val="900"/>
              </a:spcBef>
              <a:spcAft>
                <a:spcPts val="0"/>
              </a:spcAft>
            </a:pPr>
            <a:r>
              <a:rPr lang="uk-UA" dirty="0">
                <a:latin typeface="Franklin Gothic Medium" panose="020B0603020102020204" pitchFamily="34" charset="0"/>
                <a:ea typeface="Arial Unicode MS"/>
                <a:cs typeface="Arial Unicode MS"/>
              </a:rPr>
              <a:t>Результати багаторічної праці й пошуків були узагальнені у роботі, яка вийшла спочатку (1879-80 рр.) в «Трудах КДА» під назвою «</a:t>
            </a:r>
            <a:r>
              <a:rPr lang="uk-UA" dirty="0" err="1">
                <a:latin typeface="Franklin Gothic Medium" panose="020B0603020102020204" pitchFamily="34" charset="0"/>
                <a:ea typeface="Arial Unicode MS"/>
                <a:cs typeface="Arial Unicode MS"/>
              </a:rPr>
              <a:t>Киевская</a:t>
            </a:r>
            <a:r>
              <a:rPr lang="uk-UA" dirty="0">
                <a:latin typeface="Franklin Gothic Medium" panose="020B0603020102020204" pitchFamily="34" charset="0"/>
                <a:ea typeface="Arial Unicode MS"/>
                <a:cs typeface="Arial Unicode MS"/>
              </a:rPr>
              <a:t> </a:t>
            </a:r>
            <a:r>
              <a:rPr lang="uk-UA" dirty="0" err="1">
                <a:latin typeface="Franklin Gothic Medium" panose="020B0603020102020204" pitchFamily="34" charset="0"/>
                <a:ea typeface="Arial Unicode MS"/>
                <a:cs typeface="Arial Unicode MS"/>
              </a:rPr>
              <a:t>искусственная</a:t>
            </a:r>
            <a:r>
              <a:rPr lang="uk-UA" dirty="0">
                <a:latin typeface="Franklin Gothic Medium" panose="020B0603020102020204" pitchFamily="34" charset="0"/>
                <a:ea typeface="Arial Unicode MS"/>
                <a:cs typeface="Arial Unicode MS"/>
              </a:rPr>
              <a:t> </a:t>
            </a:r>
            <a:r>
              <a:rPr lang="uk-UA" dirty="0" err="1">
                <a:latin typeface="Franklin Gothic Medium" panose="020B0603020102020204" pitchFamily="34" charset="0"/>
                <a:ea typeface="Arial Unicode MS"/>
                <a:cs typeface="Arial Unicode MS"/>
              </a:rPr>
              <a:t>литература</a:t>
            </a:r>
            <a:r>
              <a:rPr lang="uk-UA" dirty="0">
                <a:latin typeface="Franklin Gothic Medium" panose="020B0603020102020204" pitchFamily="34" charset="0"/>
                <a:ea typeface="Arial Unicode MS"/>
                <a:cs typeface="Arial Unicode MS"/>
              </a:rPr>
              <a:t> XVIII в., </a:t>
            </a:r>
            <a:r>
              <a:rPr lang="uk-UA" dirty="0" err="1">
                <a:latin typeface="Franklin Gothic Medium" panose="020B0603020102020204" pitchFamily="34" charset="0"/>
                <a:ea typeface="Arial Unicode MS"/>
                <a:cs typeface="Arial Unicode MS"/>
              </a:rPr>
              <a:t>преимущественно</a:t>
            </a:r>
            <a:r>
              <a:rPr lang="uk-UA" dirty="0">
                <a:latin typeface="Franklin Gothic Medium" panose="020B0603020102020204" pitchFamily="34" charset="0"/>
                <a:ea typeface="Arial Unicode MS"/>
                <a:cs typeface="Arial Unicode MS"/>
              </a:rPr>
              <a:t> </a:t>
            </a:r>
            <a:r>
              <a:rPr lang="uk-UA" dirty="0" err="1">
                <a:latin typeface="Franklin Gothic Medium" panose="020B0603020102020204" pitchFamily="34" charset="0"/>
                <a:ea typeface="Arial Unicode MS"/>
                <a:cs typeface="Arial Unicode MS"/>
              </a:rPr>
              <a:t>драматическая</a:t>
            </a:r>
            <a:r>
              <a:rPr lang="uk-UA" dirty="0">
                <a:latin typeface="Franklin Gothic Medium" panose="020B0603020102020204" pitchFamily="34" charset="0"/>
                <a:ea typeface="Arial Unicode MS"/>
                <a:cs typeface="Arial Unicode MS"/>
              </a:rPr>
              <a:t>», а потім (1880 р.) — окремою брошурою з дуже сміливим як на той час заголовком — «</a:t>
            </a:r>
            <a:r>
              <a:rPr lang="uk-UA" dirty="0" err="1">
                <a:latin typeface="Franklin Gothic Medium" panose="020B0603020102020204" pitchFamily="34" charset="0"/>
                <a:ea typeface="Arial Unicode MS"/>
                <a:cs typeface="Arial Unicode MS"/>
              </a:rPr>
              <a:t>Очерки</a:t>
            </a:r>
            <a:r>
              <a:rPr lang="uk-UA" dirty="0">
                <a:latin typeface="Franklin Gothic Medium" panose="020B0603020102020204" pitchFamily="34" charset="0"/>
                <a:ea typeface="Arial Unicode MS"/>
                <a:cs typeface="Arial Unicode MS"/>
              </a:rPr>
              <a:t> по </a:t>
            </a:r>
            <a:r>
              <a:rPr lang="uk-UA" dirty="0" err="1">
                <a:latin typeface="Franklin Gothic Medium" panose="020B0603020102020204" pitchFamily="34" charset="0"/>
                <a:ea typeface="Arial Unicode MS"/>
                <a:cs typeface="Arial Unicode MS"/>
              </a:rPr>
              <a:t>истории</a:t>
            </a:r>
            <a:r>
              <a:rPr lang="uk-UA" dirty="0">
                <a:latin typeface="Franklin Gothic Medium" panose="020B0603020102020204" pitchFamily="34" charset="0"/>
                <a:ea typeface="Arial Unicode MS"/>
                <a:cs typeface="Arial Unicode MS"/>
              </a:rPr>
              <a:t> </a:t>
            </a:r>
            <a:r>
              <a:rPr lang="uk-UA" dirty="0" err="1">
                <a:latin typeface="Franklin Gothic Medium" panose="020B0603020102020204" pitchFamily="34" charset="0"/>
                <a:ea typeface="Arial Unicode MS"/>
                <a:cs typeface="Arial Unicode MS"/>
              </a:rPr>
              <a:t>украинской</a:t>
            </a:r>
            <a:r>
              <a:rPr lang="uk-UA" dirty="0">
                <a:latin typeface="Franklin Gothic Medium" panose="020B0603020102020204" pitchFamily="34" charset="0"/>
                <a:ea typeface="Arial Unicode MS"/>
                <a:cs typeface="Arial Unicode MS"/>
              </a:rPr>
              <a:t> </a:t>
            </a:r>
            <a:r>
              <a:rPr lang="uk-UA" dirty="0" err="1">
                <a:latin typeface="Franklin Gothic Medium" panose="020B0603020102020204" pitchFamily="34" charset="0"/>
                <a:ea typeface="Arial Unicode MS"/>
                <a:cs typeface="Arial Unicode MS"/>
              </a:rPr>
              <a:t>литератур</a:t>
            </a:r>
            <a:r>
              <a:rPr lang="ru-RU" dirty="0">
                <a:latin typeface="Franklin Gothic Medium" panose="020B0603020102020204" pitchFamily="34" charset="0"/>
                <a:ea typeface="Arial Unicode MS"/>
                <a:cs typeface="Arial Unicode MS"/>
              </a:rPr>
              <a:t>ы</a:t>
            </a:r>
            <a:r>
              <a:rPr lang="uk-UA" dirty="0">
                <a:latin typeface="Franklin Gothic Medium" panose="020B0603020102020204" pitchFamily="34" charset="0"/>
                <a:ea typeface="Arial Unicode MS"/>
                <a:cs typeface="Arial Unicode MS"/>
              </a:rPr>
              <a:t> XVIII </a:t>
            </a:r>
            <a:r>
              <a:rPr lang="uk-UA" dirty="0" err="1">
                <a:latin typeface="Franklin Gothic Medium" panose="020B0603020102020204" pitchFamily="34" charset="0"/>
                <a:ea typeface="Arial Unicode MS"/>
                <a:cs typeface="Arial Unicode MS"/>
              </a:rPr>
              <a:t>столетия</a:t>
            </a:r>
            <a:r>
              <a:rPr lang="uk-UA" dirty="0">
                <a:latin typeface="Franklin Gothic Medium" panose="020B0603020102020204" pitchFamily="34" charset="0"/>
                <a:ea typeface="Arial Unicode MS"/>
                <a:cs typeface="Arial Unicode MS"/>
              </a:rPr>
              <a:t>». </a:t>
            </a:r>
            <a:r>
              <a:rPr lang="uk-UA" dirty="0">
                <a:latin typeface="Franklin Gothic Medium" panose="020B0603020102020204" pitchFamily="34" charset="0"/>
              </a:rPr>
              <a:t>В 1886 р. М</a:t>
            </a:r>
            <a:r>
              <a:rPr lang="uk-UA" dirty="0" smtClean="0">
                <a:latin typeface="Franklin Gothic Medium" panose="020B0603020102020204" pitchFamily="34" charset="0"/>
              </a:rPr>
              <a:t>. Петров </a:t>
            </a:r>
            <a:r>
              <a:rPr lang="uk-UA" dirty="0">
                <a:latin typeface="Franklin Gothic Medium" panose="020B0603020102020204" pitchFamily="34" charset="0"/>
              </a:rPr>
              <a:t>отримав за «</a:t>
            </a:r>
            <a:r>
              <a:rPr lang="uk-UA" dirty="0" err="1">
                <a:latin typeface="Franklin Gothic Medium" panose="020B0603020102020204" pitchFamily="34" charset="0"/>
              </a:rPr>
              <a:t>Очерки</a:t>
            </a:r>
            <a:r>
              <a:rPr lang="uk-UA" dirty="0">
                <a:latin typeface="Franklin Gothic Medium" panose="020B0603020102020204" pitchFamily="34" charset="0"/>
              </a:rPr>
              <a:t>» одну з найпрестижніших премій </a:t>
            </a:r>
            <a:r>
              <a:rPr lang="uk-UA" dirty="0" smtClean="0">
                <a:latin typeface="Franklin Gothic Medium" panose="020B0603020102020204" pitchFamily="34" charset="0"/>
              </a:rPr>
              <a:t>імператорської </a:t>
            </a:r>
            <a:r>
              <a:rPr lang="uk-UA" dirty="0">
                <a:latin typeface="Franklin Gothic Medium" panose="020B0603020102020204" pitchFamily="34" charset="0"/>
              </a:rPr>
              <a:t>Академії наук — </a:t>
            </a:r>
            <a:r>
              <a:rPr lang="uk-UA" dirty="0" err="1">
                <a:latin typeface="Franklin Gothic Medium" panose="020B0603020102020204" pitchFamily="34" charset="0"/>
              </a:rPr>
              <a:t>Уварівську</a:t>
            </a:r>
            <a:r>
              <a:rPr lang="uk-UA" dirty="0">
                <a:latin typeface="Franklin Gothic Medium" panose="020B0603020102020204" pitchFamily="34" charset="0"/>
              </a:rPr>
              <a:t>. </a:t>
            </a:r>
            <a:endParaRPr lang="x-none" dirty="0">
              <a:latin typeface="Franklin Gothic Medium" panose="020B0603020102020204" pitchFamily="34" charset="0"/>
              <a:ea typeface="Arial Unicode MS"/>
              <a:cs typeface="Arial Unicode MS"/>
            </a:endParaRPr>
          </a:p>
        </p:txBody>
      </p:sp>
      <p:pic>
        <p:nvPicPr>
          <p:cNvPr id="8" name="Рисунок 7">
            <a:extLst>
              <a:ext uri="{FF2B5EF4-FFF2-40B4-BE49-F238E27FC236}">
                <a16:creationId xmlns="" xmlns:a16="http://schemas.microsoft.com/office/drawing/2014/main" id="{7FF14B38-73D5-48AD-8B11-BD1F1C35676B}"/>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27017" y="816714"/>
            <a:ext cx="3117545" cy="4801571"/>
          </a:xfrm>
          <a:prstGeom prst="rect">
            <a:avLst/>
          </a:prstGeom>
          <a:ln w="28575">
            <a:solidFill>
              <a:srgbClr val="674C3B"/>
            </a:solidFill>
          </a:ln>
          <a:effectLst>
            <a:outerShdw blurRad="63500" sx="102000" sy="102000" algn="ctr" rotWithShape="0">
              <a:prstClr val="black">
                <a:alpha val="40000"/>
              </a:prstClr>
            </a:outerShdw>
          </a:effectLst>
        </p:spPr>
      </p:pic>
      <p:pic>
        <p:nvPicPr>
          <p:cNvPr id="12" name="Рисунок 11">
            <a:extLst>
              <a:ext uri="{FF2B5EF4-FFF2-40B4-BE49-F238E27FC236}">
                <a16:creationId xmlns="" xmlns:a16="http://schemas.microsoft.com/office/drawing/2014/main" id="{864EDAB3-4B33-40DB-A77C-8662992D1DD4}"/>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2709" t="7835" r="4304" b="4550"/>
          <a:stretch/>
        </p:blipFill>
        <p:spPr>
          <a:xfrm>
            <a:off x="8492652" y="2498200"/>
            <a:ext cx="2575237" cy="3641902"/>
          </a:xfrm>
          <a:prstGeom prst="rect">
            <a:avLst/>
          </a:prstGeom>
          <a:ln w="28575">
            <a:solidFill>
              <a:srgbClr val="674C3B"/>
            </a:solidFill>
          </a:ln>
          <a:effectLst>
            <a:outerShdw blurRad="63500" sx="102000" sy="102000" algn="ctr" rotWithShape="0">
              <a:prstClr val="black">
                <a:alpha val="40000"/>
              </a:prstClr>
            </a:outerShdw>
          </a:effectLst>
        </p:spPr>
      </p:pic>
      <p:pic>
        <p:nvPicPr>
          <p:cNvPr id="9" name="Рисунок 8">
            <a:extLst>
              <a:ext uri="{FF2B5EF4-FFF2-40B4-BE49-F238E27FC236}">
                <a16:creationId xmlns="" xmlns:a16="http://schemas.microsoft.com/office/drawing/2014/main" id="{3AEAAFC9-A274-41A7-82E9-EE5ED140CF3C}"/>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l="4608" t="4925" r="5013" b="4691"/>
          <a:stretch/>
        </p:blipFill>
        <p:spPr>
          <a:xfrm>
            <a:off x="4675977" y="2498200"/>
            <a:ext cx="2585260" cy="3641903"/>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94BD9CAB-16B6-4FB1-89BC-B41F06576ACC}"/>
              </a:ext>
            </a:extLst>
          </p:cNvPr>
          <p:cNvSpPr/>
          <p:nvPr/>
        </p:nvSpPr>
        <p:spPr>
          <a:xfrm>
            <a:off x="327258" y="5691125"/>
            <a:ext cx="1295483" cy="400110"/>
          </a:xfrm>
          <a:prstGeom prst="rect">
            <a:avLst/>
          </a:prstGeom>
        </p:spPr>
        <p:txBody>
          <a:bodyPr wrap="none">
            <a:spAutoFit/>
          </a:bodyPr>
          <a:lstStyle/>
          <a:p>
            <a:r>
              <a:rPr lang="x-none" sz="2000" dirty="0">
                <a:latin typeface="Franklin Gothic Medium" panose="020B0603020102020204" pitchFamily="34" charset="0"/>
              </a:rPr>
              <a:t>Ви 20180</a:t>
            </a:r>
          </a:p>
        </p:txBody>
      </p:sp>
      <p:sp>
        <p:nvSpPr>
          <p:cNvPr id="4" name="Прямоугольник 3">
            <a:extLst>
              <a:ext uri="{FF2B5EF4-FFF2-40B4-BE49-F238E27FC236}">
                <a16:creationId xmlns="" xmlns:a16="http://schemas.microsoft.com/office/drawing/2014/main" id="{8480D193-58F3-40AE-8AA3-83CDD009BCC7}"/>
              </a:ext>
            </a:extLst>
          </p:cNvPr>
          <p:cNvSpPr/>
          <p:nvPr/>
        </p:nvSpPr>
        <p:spPr>
          <a:xfrm>
            <a:off x="471368" y="843520"/>
            <a:ext cx="610039" cy="307777"/>
          </a:xfrm>
          <a:prstGeom prst="rect">
            <a:avLst/>
          </a:prstGeom>
        </p:spPr>
        <p:txBody>
          <a:bodyPr wrap="none">
            <a:spAutoFit/>
          </a:bodyPr>
          <a:lstStyle/>
          <a:p>
            <a:r>
              <a:rPr lang="x-none" sz="1400" dirty="0">
                <a:latin typeface="Franklin Gothic Medium" panose="020B0603020102020204" pitchFamily="34" charset="0"/>
              </a:rPr>
              <a:t>1880</a:t>
            </a:r>
          </a:p>
        </p:txBody>
      </p:sp>
      <p:sp>
        <p:nvSpPr>
          <p:cNvPr id="7" name="Прямоугольник 6">
            <a:extLst>
              <a:ext uri="{FF2B5EF4-FFF2-40B4-BE49-F238E27FC236}">
                <a16:creationId xmlns="" xmlns:a16="http://schemas.microsoft.com/office/drawing/2014/main" id="{63CE3B13-C952-4138-A556-B2D53DCC40D5}"/>
              </a:ext>
            </a:extLst>
          </p:cNvPr>
          <p:cNvSpPr/>
          <p:nvPr/>
        </p:nvSpPr>
        <p:spPr>
          <a:xfrm>
            <a:off x="4583196" y="6140102"/>
            <a:ext cx="2678041" cy="400110"/>
          </a:xfrm>
          <a:prstGeom prst="rect">
            <a:avLst/>
          </a:prstGeom>
        </p:spPr>
        <p:txBody>
          <a:bodyPr wrap="none">
            <a:spAutoFit/>
          </a:bodyPr>
          <a:lstStyle/>
          <a:p>
            <a:r>
              <a:rPr lang="x-none" sz="2000" dirty="0">
                <a:latin typeface="Franklin Gothic Medium" panose="020B0603020102020204" pitchFamily="34" charset="0"/>
              </a:rPr>
              <a:t>Айзеншток 10032</a:t>
            </a:r>
            <a:r>
              <a:rPr lang="ru-RU" sz="2000" dirty="0">
                <a:latin typeface="Franklin Gothic Medium" panose="020B0603020102020204" pitchFamily="34" charset="0"/>
              </a:rPr>
              <a:t>/</a:t>
            </a:r>
            <a:r>
              <a:rPr lang="x-none" sz="2000" dirty="0">
                <a:latin typeface="Franklin Gothic Medium" panose="020B0603020102020204" pitchFamily="34" charset="0"/>
              </a:rPr>
              <a:t>29</a:t>
            </a:r>
          </a:p>
        </p:txBody>
      </p:sp>
      <p:sp>
        <p:nvSpPr>
          <p:cNvPr id="10" name="Прямоугольник 9">
            <a:extLst>
              <a:ext uri="{FF2B5EF4-FFF2-40B4-BE49-F238E27FC236}">
                <a16:creationId xmlns="" xmlns:a16="http://schemas.microsoft.com/office/drawing/2014/main" id="{4195F9FB-FA95-4EBA-B32A-7DF9B0F14DDF}"/>
              </a:ext>
            </a:extLst>
          </p:cNvPr>
          <p:cNvSpPr/>
          <p:nvPr/>
        </p:nvSpPr>
        <p:spPr>
          <a:xfrm>
            <a:off x="4675977" y="2466058"/>
            <a:ext cx="605422" cy="307777"/>
          </a:xfrm>
          <a:prstGeom prst="rect">
            <a:avLst/>
          </a:prstGeom>
        </p:spPr>
        <p:txBody>
          <a:bodyPr wrap="none">
            <a:spAutoFit/>
          </a:bodyPr>
          <a:lstStyle/>
          <a:p>
            <a:r>
              <a:rPr lang="x-none" sz="1400" dirty="0">
                <a:latin typeface="Franklin Gothic Medium" panose="020B0603020102020204" pitchFamily="34" charset="0"/>
              </a:rPr>
              <a:t>1891</a:t>
            </a:r>
          </a:p>
        </p:txBody>
      </p:sp>
      <p:sp>
        <p:nvSpPr>
          <p:cNvPr id="13" name="Прямоугольник 12">
            <a:extLst>
              <a:ext uri="{FF2B5EF4-FFF2-40B4-BE49-F238E27FC236}">
                <a16:creationId xmlns="" xmlns:a16="http://schemas.microsoft.com/office/drawing/2014/main" id="{11BAF218-2324-4297-A13B-F6E3513A4E00}"/>
              </a:ext>
            </a:extLst>
          </p:cNvPr>
          <p:cNvSpPr/>
          <p:nvPr/>
        </p:nvSpPr>
        <p:spPr>
          <a:xfrm>
            <a:off x="8389848" y="6146471"/>
            <a:ext cx="2678041" cy="400110"/>
          </a:xfrm>
          <a:prstGeom prst="rect">
            <a:avLst/>
          </a:prstGeom>
        </p:spPr>
        <p:txBody>
          <a:bodyPr wrap="none">
            <a:spAutoFit/>
          </a:bodyPr>
          <a:lstStyle/>
          <a:p>
            <a:r>
              <a:rPr lang="x-none" sz="2000" dirty="0">
                <a:latin typeface="Franklin Gothic Medium" panose="020B0603020102020204" pitchFamily="34" charset="0"/>
              </a:rPr>
              <a:t>Айзеншток 10032</a:t>
            </a:r>
            <a:r>
              <a:rPr lang="ru-RU" sz="2000" dirty="0">
                <a:latin typeface="Franklin Gothic Medium" panose="020B0603020102020204" pitchFamily="34" charset="0"/>
              </a:rPr>
              <a:t>/</a:t>
            </a:r>
            <a:r>
              <a:rPr lang="x-none" sz="2000" dirty="0">
                <a:latin typeface="Franklin Gothic Medium" panose="020B0603020102020204" pitchFamily="34" charset="0"/>
              </a:rPr>
              <a:t>29</a:t>
            </a:r>
          </a:p>
        </p:txBody>
      </p:sp>
    </p:spTree>
    <p:extLst>
      <p:ext uri="{BB962C8B-B14F-4D97-AF65-F5344CB8AC3E}">
        <p14:creationId xmlns="" xmlns:p14="http://schemas.microsoft.com/office/powerpoint/2010/main" val="171383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7" name="Рисунок 6">
            <a:extLst>
              <a:ext uri="{FF2B5EF4-FFF2-40B4-BE49-F238E27FC236}">
                <a16:creationId xmlns="" xmlns:a16="http://schemas.microsoft.com/office/drawing/2014/main" id="{9A69FDD5-87FB-41D4-8B42-4E8F76E7B418}"/>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939256" y="1660306"/>
            <a:ext cx="2883575" cy="3600600"/>
          </a:xfrm>
          <a:prstGeom prst="rect">
            <a:avLst/>
          </a:prstGeom>
          <a:ln w="28575">
            <a:solidFill>
              <a:srgbClr val="674C3B"/>
            </a:solidFill>
          </a:ln>
          <a:effectLst>
            <a:outerShdw blurRad="63500" sx="102000" sy="102000" algn="ctr" rotWithShape="0">
              <a:prstClr val="black">
                <a:alpha val="40000"/>
              </a:prstClr>
            </a:outerShdw>
          </a:effectLst>
        </p:spPr>
      </p:pic>
      <p:pic>
        <p:nvPicPr>
          <p:cNvPr id="9" name="Рисунок 8">
            <a:extLst>
              <a:ext uri="{FF2B5EF4-FFF2-40B4-BE49-F238E27FC236}">
                <a16:creationId xmlns="" xmlns:a16="http://schemas.microsoft.com/office/drawing/2014/main" id="{D0C1845D-EDA4-4302-9ECC-07B6D7A50B34}"/>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t="24641"/>
          <a:stretch/>
        </p:blipFill>
        <p:spPr>
          <a:xfrm>
            <a:off x="3924451" y="4940251"/>
            <a:ext cx="2913183" cy="1119202"/>
          </a:xfrm>
          <a:prstGeom prst="rect">
            <a:avLst/>
          </a:prstGeom>
          <a:ln w="28575">
            <a:noFill/>
          </a:ln>
          <a:effectLst>
            <a:outerShdw blurRad="63500" sx="102000" sy="102000" algn="ctr" rotWithShape="0">
              <a:prstClr val="black">
                <a:alpha val="40000"/>
              </a:prstClr>
            </a:outerShdw>
          </a:effectLst>
        </p:spPr>
      </p:pic>
      <p:pic>
        <p:nvPicPr>
          <p:cNvPr id="3" name="Рисунок 2">
            <a:extLst>
              <a:ext uri="{FF2B5EF4-FFF2-40B4-BE49-F238E27FC236}">
                <a16:creationId xmlns="" xmlns:a16="http://schemas.microsoft.com/office/drawing/2014/main" id="{9186B353-C06E-4823-8EAB-1B8B05AED6EA}"/>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099037" y="1660306"/>
            <a:ext cx="2913183" cy="4393876"/>
          </a:xfrm>
          <a:prstGeom prst="rect">
            <a:avLst/>
          </a:prstGeom>
          <a:ln w="28575">
            <a:solidFill>
              <a:srgbClr val="674C3B"/>
            </a:solidFill>
          </a:ln>
          <a:effectLst>
            <a:outerShdw blurRad="63500" sx="102000" sy="102000" algn="ctr" rotWithShape="0">
              <a:prstClr val="black">
                <a:alpha val="40000"/>
              </a:prstClr>
            </a:outerShdw>
          </a:effectLst>
        </p:spPr>
      </p:pic>
      <p:pic>
        <p:nvPicPr>
          <p:cNvPr id="11" name="Рисунок 10">
            <a:extLst>
              <a:ext uri="{FF2B5EF4-FFF2-40B4-BE49-F238E27FC236}">
                <a16:creationId xmlns="" xmlns:a16="http://schemas.microsoft.com/office/drawing/2014/main" id="{0F4F5ECB-0929-4149-9DA4-E6D514B14BA4}"/>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8151748" y="1660306"/>
            <a:ext cx="2941215" cy="4393876"/>
          </a:xfrm>
          <a:prstGeom prst="rect">
            <a:avLst/>
          </a:prstGeom>
          <a:ln w="28575">
            <a:solidFill>
              <a:srgbClr val="674C3B"/>
            </a:solidFill>
          </a:ln>
          <a:effectLst>
            <a:outerShdw blurRad="63500" sx="102000" sy="102000" algn="ctr" rotWithShape="0">
              <a:prstClr val="black">
                <a:alpha val="40000"/>
              </a:prstClr>
            </a:outerShdw>
          </a:effectLst>
        </p:spPr>
      </p:pic>
      <p:sp>
        <p:nvSpPr>
          <p:cNvPr id="12" name="Прямоугольник 11">
            <a:extLst>
              <a:ext uri="{FF2B5EF4-FFF2-40B4-BE49-F238E27FC236}">
                <a16:creationId xmlns="" xmlns:a16="http://schemas.microsoft.com/office/drawing/2014/main" id="{E0D7F003-B382-4946-8F4F-F546DC72031B}"/>
              </a:ext>
            </a:extLst>
          </p:cNvPr>
          <p:cNvSpPr/>
          <p:nvPr/>
        </p:nvSpPr>
        <p:spPr>
          <a:xfrm>
            <a:off x="231531" y="51377"/>
            <a:ext cx="11728938" cy="1477328"/>
          </a:xfrm>
          <a:prstGeom prst="rect">
            <a:avLst/>
          </a:prstGeom>
        </p:spPr>
        <p:txBody>
          <a:bodyPr wrap="square">
            <a:spAutoFit/>
          </a:bodyPr>
          <a:lstStyle/>
          <a:p>
            <a:pPr algn="just"/>
            <a:r>
              <a:rPr lang="uk-UA" dirty="0">
                <a:solidFill>
                  <a:srgbClr val="000000"/>
                </a:solidFill>
                <a:latin typeface="Franklin Gothic Medium" panose="020B0603020102020204" pitchFamily="34" charset="0"/>
                <a:ea typeface="Microsoft Sans Serif" panose="020B0604020202020204" pitchFamily="34" charset="0"/>
                <a:cs typeface="Microsoft Sans Serif" panose="020B0604020202020204" pitchFamily="34" charset="0"/>
              </a:rPr>
              <a:t>Праця Петрова попри наукове мала ще велике моральне, громадянське значення. Вона з’явилася в </a:t>
            </a:r>
            <a:r>
              <a:rPr lang="uk-UA" dirty="0" smtClean="0">
                <a:solidFill>
                  <a:srgbClr val="000000"/>
                </a:solidFill>
                <a:latin typeface="Franklin Gothic Medium" panose="020B0603020102020204" pitchFamily="34" charset="0"/>
                <a:ea typeface="Microsoft Sans Serif" panose="020B0604020202020204" pitchFamily="34" charset="0"/>
                <a:cs typeface="Microsoft Sans Serif" panose="020B0604020202020204" pitchFamily="34" charset="0"/>
              </a:rPr>
              <a:t>період </a:t>
            </a:r>
            <a:r>
              <a:rPr lang="uk-UA" dirty="0">
                <a:solidFill>
                  <a:srgbClr val="000000"/>
                </a:solidFill>
                <a:latin typeface="Franklin Gothic Medium" panose="020B0603020102020204" pitchFamily="34" charset="0"/>
                <a:ea typeface="Microsoft Sans Serif" panose="020B0604020202020204" pitchFamily="34" charset="0"/>
                <a:cs typeface="Microsoft Sans Serif" panose="020B0604020202020204" pitchFamily="34" charset="0"/>
              </a:rPr>
              <a:t>суцільного занепаду, погромів, у атмосфері «національної катастрофи». Саме тоді професор КДА, «людина чужої народності» виступає з історією забороненої літератури, називаючи її не «малоросійською» чи «</a:t>
            </a:r>
            <a:r>
              <a:rPr lang="uk-UA" dirty="0" err="1">
                <a:solidFill>
                  <a:srgbClr val="000000"/>
                </a:solidFill>
                <a:latin typeface="Franklin Gothic Medium" panose="020B0603020102020204" pitchFamily="34" charset="0"/>
                <a:ea typeface="Microsoft Sans Serif" panose="020B0604020202020204" pitchFamily="34" charset="0"/>
                <a:cs typeface="Microsoft Sans Serif" panose="020B0604020202020204" pitchFamily="34" charset="0"/>
              </a:rPr>
              <a:t>південноруською</a:t>
            </a:r>
            <a:r>
              <a:rPr lang="uk-UA" dirty="0">
                <a:solidFill>
                  <a:srgbClr val="000000"/>
                </a:solidFill>
                <a:latin typeface="Franklin Gothic Medium" panose="020B0603020102020204" pitchFamily="34" charset="0"/>
                <a:ea typeface="Microsoft Sans Serif" panose="020B0604020202020204" pitchFamily="34" charset="0"/>
                <a:cs typeface="Microsoft Sans Serif" panose="020B0604020202020204" pitchFamily="34" charset="0"/>
              </a:rPr>
              <a:t>», а «українською». </a:t>
            </a:r>
            <a:r>
              <a:rPr lang="uk-UA" dirty="0">
                <a:latin typeface="Franklin Gothic Medium" panose="020B0603020102020204" pitchFamily="34" charset="0"/>
              </a:rPr>
              <a:t>У 1911 році вийшло нове дослідження вченого «</a:t>
            </a:r>
            <a:r>
              <a:rPr lang="uk-UA" dirty="0" err="1">
                <a:latin typeface="Franklin Gothic Medium" panose="020B0603020102020204" pitchFamily="34" charset="0"/>
              </a:rPr>
              <a:t>Очерки</a:t>
            </a:r>
            <a:r>
              <a:rPr lang="uk-UA" dirty="0">
                <a:latin typeface="Franklin Gothic Medium" panose="020B0603020102020204" pitchFamily="34" charset="0"/>
              </a:rPr>
              <a:t> </a:t>
            </a:r>
            <a:r>
              <a:rPr lang="uk-UA" dirty="0" err="1">
                <a:latin typeface="Franklin Gothic Medium" panose="020B0603020102020204" pitchFamily="34" charset="0"/>
              </a:rPr>
              <a:t>истории</a:t>
            </a:r>
            <a:r>
              <a:rPr lang="uk-UA" dirty="0">
                <a:latin typeface="Franklin Gothic Medium" panose="020B0603020102020204" pitchFamily="34" charset="0"/>
              </a:rPr>
              <a:t> </a:t>
            </a:r>
            <a:r>
              <a:rPr lang="uk-UA" dirty="0" err="1">
                <a:latin typeface="Franklin Gothic Medium" panose="020B0603020102020204" pitchFamily="34" charset="0"/>
              </a:rPr>
              <a:t>украинской</a:t>
            </a:r>
            <a:r>
              <a:rPr lang="uk-UA" dirty="0">
                <a:latin typeface="Franklin Gothic Medium" panose="020B0603020102020204" pitchFamily="34" charset="0"/>
              </a:rPr>
              <a:t> </a:t>
            </a:r>
            <a:r>
              <a:rPr lang="uk-UA" dirty="0" err="1">
                <a:latin typeface="Franklin Gothic Medium" panose="020B0603020102020204" pitchFamily="34" charset="0"/>
              </a:rPr>
              <a:t>литератур</a:t>
            </a:r>
            <a:r>
              <a:rPr lang="ru-RU" dirty="0">
                <a:latin typeface="Franklin Gothic Medium" panose="020B0603020102020204" pitchFamily="34" charset="0"/>
              </a:rPr>
              <a:t>ы </a:t>
            </a:r>
            <a:r>
              <a:rPr lang="uk-UA" dirty="0">
                <a:latin typeface="Franklin Gothic Medium" panose="020B0603020102020204" pitchFamily="34" charset="0"/>
              </a:rPr>
              <a:t>XVII и XVIII </a:t>
            </a:r>
            <a:r>
              <a:rPr lang="uk-UA" dirty="0" err="1">
                <a:latin typeface="Franklin Gothic Medium" panose="020B0603020102020204" pitchFamily="34" charset="0"/>
              </a:rPr>
              <a:t>столетий</a:t>
            </a:r>
            <a:r>
              <a:rPr lang="uk-UA" dirty="0">
                <a:latin typeface="Franklin Gothic Medium" panose="020B0603020102020204" pitchFamily="34" charset="0"/>
              </a:rPr>
              <a:t>», удостоєне в 1912 році спеціальної премії ім. </a:t>
            </a:r>
            <a:r>
              <a:rPr lang="uk-UA" dirty="0" smtClean="0">
                <a:latin typeface="Franklin Gothic Medium" panose="020B0603020102020204" pitchFamily="34" charset="0"/>
              </a:rPr>
              <a:t>Митрополита </a:t>
            </a:r>
            <a:r>
              <a:rPr lang="uk-UA" dirty="0" err="1">
                <a:latin typeface="Franklin Gothic Medium" panose="020B0603020102020204" pitchFamily="34" charset="0"/>
              </a:rPr>
              <a:t>Макарія</a:t>
            </a:r>
            <a:r>
              <a:rPr lang="uk-UA" dirty="0">
                <a:latin typeface="Franklin Gothic Medium" panose="020B0603020102020204" pitchFamily="34" charset="0"/>
              </a:rPr>
              <a:t> (Булгакова). </a:t>
            </a:r>
            <a:endParaRPr lang="x-none" dirty="0">
              <a:latin typeface="Franklin Gothic Medium" panose="020B0603020102020204" pitchFamily="34" charset="0"/>
            </a:endParaRPr>
          </a:p>
        </p:txBody>
      </p:sp>
      <p:sp>
        <p:nvSpPr>
          <p:cNvPr id="2" name="Прямоугольник 1">
            <a:extLst>
              <a:ext uri="{FF2B5EF4-FFF2-40B4-BE49-F238E27FC236}">
                <a16:creationId xmlns="" xmlns:a16="http://schemas.microsoft.com/office/drawing/2014/main" id="{69FAE1AE-A123-4133-A2A4-A110D06BA5CF}"/>
              </a:ext>
            </a:extLst>
          </p:cNvPr>
          <p:cNvSpPr/>
          <p:nvPr/>
        </p:nvSpPr>
        <p:spPr>
          <a:xfrm>
            <a:off x="3267561" y="6093451"/>
            <a:ext cx="1489318" cy="400110"/>
          </a:xfrm>
          <a:prstGeom prst="rect">
            <a:avLst/>
          </a:prstGeom>
        </p:spPr>
        <p:txBody>
          <a:bodyPr wrap="none">
            <a:spAutoFit/>
          </a:bodyPr>
          <a:lstStyle/>
          <a:p>
            <a:r>
              <a:rPr lang="x-none" sz="2000" dirty="0">
                <a:latin typeface="Franklin Gothic Medium" panose="020B0603020102020204" pitchFamily="34" charset="0"/>
              </a:rPr>
              <a:t> Ва 724347</a:t>
            </a:r>
          </a:p>
        </p:txBody>
      </p:sp>
      <p:sp>
        <p:nvSpPr>
          <p:cNvPr id="4" name="Прямоугольник 3">
            <a:extLst>
              <a:ext uri="{FF2B5EF4-FFF2-40B4-BE49-F238E27FC236}">
                <a16:creationId xmlns="" xmlns:a16="http://schemas.microsoft.com/office/drawing/2014/main" id="{150F9A35-688A-43AC-8035-66D360E423BE}"/>
              </a:ext>
            </a:extLst>
          </p:cNvPr>
          <p:cNvSpPr/>
          <p:nvPr/>
        </p:nvSpPr>
        <p:spPr>
          <a:xfrm>
            <a:off x="1128645" y="1621037"/>
            <a:ext cx="662938" cy="369332"/>
          </a:xfrm>
          <a:prstGeom prst="rect">
            <a:avLst/>
          </a:prstGeom>
        </p:spPr>
        <p:txBody>
          <a:bodyPr wrap="none">
            <a:spAutoFit/>
          </a:bodyPr>
          <a:lstStyle/>
          <a:p>
            <a:r>
              <a:rPr lang="x-none" sz="1400" dirty="0">
                <a:latin typeface="Franklin Gothic Medium" panose="020B0603020102020204" pitchFamily="34" charset="0"/>
              </a:rPr>
              <a:t>1883</a:t>
            </a:r>
            <a:r>
              <a:rPr lang="x-none" dirty="0"/>
              <a:t> </a:t>
            </a:r>
          </a:p>
        </p:txBody>
      </p:sp>
      <p:sp>
        <p:nvSpPr>
          <p:cNvPr id="8" name="Прямоугольник 7">
            <a:extLst>
              <a:ext uri="{FF2B5EF4-FFF2-40B4-BE49-F238E27FC236}">
                <a16:creationId xmlns="" xmlns:a16="http://schemas.microsoft.com/office/drawing/2014/main" id="{5765E30F-746E-4FD2-A76D-326F87A7F031}"/>
              </a:ext>
            </a:extLst>
          </p:cNvPr>
          <p:cNvSpPr/>
          <p:nvPr/>
        </p:nvSpPr>
        <p:spPr>
          <a:xfrm>
            <a:off x="8024440" y="6089449"/>
            <a:ext cx="1555234" cy="400110"/>
          </a:xfrm>
          <a:prstGeom prst="rect">
            <a:avLst/>
          </a:prstGeom>
        </p:spPr>
        <p:txBody>
          <a:bodyPr wrap="none">
            <a:spAutoFit/>
          </a:bodyPr>
          <a:lstStyle/>
          <a:p>
            <a:r>
              <a:rPr lang="x-none" sz="2000" dirty="0">
                <a:latin typeface="Franklin Gothic Medium" panose="020B0603020102020204" pitchFamily="34" charset="0"/>
              </a:rPr>
              <a:t>Попов 8058</a:t>
            </a:r>
          </a:p>
        </p:txBody>
      </p:sp>
      <p:sp>
        <p:nvSpPr>
          <p:cNvPr id="10" name="Прямоугольник 9">
            <a:extLst>
              <a:ext uri="{FF2B5EF4-FFF2-40B4-BE49-F238E27FC236}">
                <a16:creationId xmlns="" xmlns:a16="http://schemas.microsoft.com/office/drawing/2014/main" id="{165185A0-3746-4CE3-A1EB-473EA130EED0}"/>
              </a:ext>
            </a:extLst>
          </p:cNvPr>
          <p:cNvSpPr/>
          <p:nvPr/>
        </p:nvSpPr>
        <p:spPr>
          <a:xfrm>
            <a:off x="8151748" y="1660306"/>
            <a:ext cx="603242" cy="307777"/>
          </a:xfrm>
          <a:prstGeom prst="rect">
            <a:avLst/>
          </a:prstGeom>
        </p:spPr>
        <p:txBody>
          <a:bodyPr wrap="none">
            <a:spAutoFit/>
          </a:bodyPr>
          <a:lstStyle/>
          <a:p>
            <a:r>
              <a:rPr lang="x-none" sz="1400" dirty="0">
                <a:latin typeface="Franklin Gothic Medium" panose="020B0603020102020204" pitchFamily="34" charset="0"/>
              </a:rPr>
              <a:t>1911</a:t>
            </a:r>
          </a:p>
        </p:txBody>
      </p:sp>
    </p:spTree>
    <p:extLst>
      <p:ext uri="{BB962C8B-B14F-4D97-AF65-F5344CB8AC3E}">
        <p14:creationId xmlns="" xmlns:p14="http://schemas.microsoft.com/office/powerpoint/2010/main" val="340891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EC86FDE7-4C60-4850-9FB2-E204B2CBB032}"/>
              </a:ext>
            </a:extLst>
          </p:cNvPr>
          <p:cNvSpPr/>
          <p:nvPr/>
        </p:nvSpPr>
        <p:spPr>
          <a:xfrm>
            <a:off x="551970" y="195086"/>
            <a:ext cx="10833589" cy="1200329"/>
          </a:xfrm>
          <a:prstGeom prst="rect">
            <a:avLst/>
          </a:prstGeom>
        </p:spPr>
        <p:txBody>
          <a:bodyPr wrap="square">
            <a:spAutoFit/>
          </a:bodyPr>
          <a:lstStyle/>
          <a:p>
            <a:pPr algn="just"/>
            <a:r>
              <a:rPr lang="uk-UA" dirty="0">
                <a:latin typeface="Franklin Gothic Medium" panose="020B0603020102020204" pitchFamily="34" charset="0"/>
              </a:rPr>
              <a:t>Головними у науковому доробку М. І. Петрова вважаються його літературознавчі праці, в яких було сміливо поставлене питання про самобутність української літератури, зібрані і показані її найкращі зразки та імена. Вченим написані </a:t>
            </a:r>
            <a:r>
              <a:rPr lang="ru-RU" dirty="0" err="1">
                <a:latin typeface="Franklin Gothic Medium" panose="020B0603020102020204" pitchFamily="34" charset="0"/>
              </a:rPr>
              <a:t>монографії</a:t>
            </a:r>
            <a:r>
              <a:rPr lang="ru-RU" dirty="0">
                <a:latin typeface="Franklin Gothic Medium" panose="020B0603020102020204" pitchFamily="34" charset="0"/>
              </a:rPr>
              <a:t> про </a:t>
            </a:r>
            <a:r>
              <a:rPr lang="ru-RU" dirty="0" err="1">
                <a:latin typeface="Franklin Gothic Medium" panose="020B0603020102020204" pitchFamily="34" charset="0"/>
              </a:rPr>
              <a:t>творчість</a:t>
            </a:r>
            <a:r>
              <a:rPr lang="ru-RU" dirty="0">
                <a:latin typeface="Franklin Gothic Medium" panose="020B0603020102020204" pitchFamily="34" charset="0"/>
              </a:rPr>
              <a:t> Г. Сковороди, О. </a:t>
            </a:r>
            <a:r>
              <a:rPr lang="ru-RU" dirty="0" err="1">
                <a:latin typeface="Franklin Gothic Medium" panose="020B0603020102020204" pitchFamily="34" charset="0"/>
              </a:rPr>
              <a:t>Кониського</a:t>
            </a:r>
            <a:r>
              <a:rPr lang="ru-RU" dirty="0">
                <a:latin typeface="Franklin Gothic Medium" panose="020B0603020102020204" pitchFamily="34" charset="0"/>
              </a:rPr>
              <a:t>, О. </a:t>
            </a:r>
            <a:r>
              <a:rPr lang="ru-RU" dirty="0" err="1">
                <a:latin typeface="Franklin Gothic Medium" panose="020B0603020102020204" pitchFamily="34" charset="0"/>
              </a:rPr>
              <a:t>Лобисевича</a:t>
            </a:r>
            <a:r>
              <a:rPr lang="ru-RU" dirty="0">
                <a:latin typeface="Franklin Gothic Medium" panose="020B0603020102020204" pitchFamily="34" charset="0"/>
              </a:rPr>
              <a:t>, І. </a:t>
            </a:r>
            <a:r>
              <a:rPr lang="ru-RU" dirty="0" err="1">
                <a:latin typeface="Franklin Gothic Medium" panose="020B0603020102020204" pitchFamily="34" charset="0"/>
              </a:rPr>
              <a:t>Котляревського</a:t>
            </a:r>
            <a:r>
              <a:rPr lang="ru-RU" dirty="0">
                <a:latin typeface="Franklin Gothic Medium" panose="020B0603020102020204" pitchFamily="34" charset="0"/>
              </a:rPr>
              <a:t>, М. Гоголя та </a:t>
            </a:r>
            <a:r>
              <a:rPr lang="ru-RU" dirty="0" err="1">
                <a:latin typeface="Franklin Gothic Medium" panose="020B0603020102020204" pitchFamily="34" charset="0"/>
              </a:rPr>
              <a:t>ін</a:t>
            </a:r>
            <a:r>
              <a:rPr lang="ru-RU" dirty="0">
                <a:latin typeface="Franklin Gothic Medium" panose="020B0603020102020204" pitchFamily="34" charset="0"/>
              </a:rPr>
              <a:t>.</a:t>
            </a:r>
            <a:endParaRPr lang="x-none" dirty="0">
              <a:latin typeface="Franklin Gothic Medium" panose="020B0603020102020204" pitchFamily="34" charset="0"/>
            </a:endParaRPr>
          </a:p>
        </p:txBody>
      </p:sp>
      <p:sp>
        <p:nvSpPr>
          <p:cNvPr id="3" name="Прямоугольник 2">
            <a:extLst>
              <a:ext uri="{FF2B5EF4-FFF2-40B4-BE49-F238E27FC236}">
                <a16:creationId xmlns="" xmlns:a16="http://schemas.microsoft.com/office/drawing/2014/main" id="{4973A253-0C4C-4C03-ABCC-A80D65644A8F}"/>
              </a:ext>
            </a:extLst>
          </p:cNvPr>
          <p:cNvSpPr/>
          <p:nvPr/>
        </p:nvSpPr>
        <p:spPr>
          <a:xfrm>
            <a:off x="1018442" y="1210749"/>
            <a:ext cx="184731" cy="369332"/>
          </a:xfrm>
          <a:prstGeom prst="rect">
            <a:avLst/>
          </a:prstGeom>
        </p:spPr>
        <p:txBody>
          <a:bodyPr wrap="none">
            <a:spAutoFit/>
          </a:bodyPr>
          <a:lstStyle/>
          <a:p>
            <a:endParaRPr lang="x-none" dirty="0"/>
          </a:p>
        </p:txBody>
      </p:sp>
      <p:pic>
        <p:nvPicPr>
          <p:cNvPr id="7" name="Рисунок 6">
            <a:extLst>
              <a:ext uri="{FF2B5EF4-FFF2-40B4-BE49-F238E27FC236}">
                <a16:creationId xmlns="" xmlns:a16="http://schemas.microsoft.com/office/drawing/2014/main" id="{C3895440-C5D2-4716-8B03-CB77F1930F5D}"/>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06441" y="1781203"/>
            <a:ext cx="2860479" cy="3941925"/>
          </a:xfrm>
          <a:prstGeom prst="rect">
            <a:avLst/>
          </a:prstGeom>
          <a:ln w="28575">
            <a:solidFill>
              <a:srgbClr val="674C3B"/>
            </a:solidFill>
          </a:ln>
          <a:effectLst>
            <a:outerShdw blurRad="63500" sx="102000" sy="102000" algn="ctr" rotWithShape="0">
              <a:prstClr val="black">
                <a:alpha val="40000"/>
              </a:prstClr>
            </a:outerShdw>
          </a:effectLst>
        </p:spPr>
      </p:pic>
      <p:pic>
        <p:nvPicPr>
          <p:cNvPr id="9" name="Рисунок 8">
            <a:extLst>
              <a:ext uri="{FF2B5EF4-FFF2-40B4-BE49-F238E27FC236}">
                <a16:creationId xmlns="" xmlns:a16="http://schemas.microsoft.com/office/drawing/2014/main" id="{A9D7497F-587E-4B20-B744-D4D007866437}"/>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4914" r="7810"/>
          <a:stretch/>
        </p:blipFill>
        <p:spPr>
          <a:xfrm>
            <a:off x="4649665" y="2056221"/>
            <a:ext cx="2892669" cy="3930513"/>
          </a:xfrm>
          <a:prstGeom prst="rect">
            <a:avLst/>
          </a:prstGeom>
          <a:ln w="28575">
            <a:solidFill>
              <a:srgbClr val="674C3B"/>
            </a:solidFill>
          </a:ln>
          <a:effectLst>
            <a:outerShdw blurRad="63500" sx="102000" sy="102000" algn="ctr" rotWithShape="0">
              <a:prstClr val="black">
                <a:alpha val="40000"/>
              </a:prstClr>
            </a:outerShdw>
          </a:effectLst>
        </p:spPr>
      </p:pic>
      <p:pic>
        <p:nvPicPr>
          <p:cNvPr id="11" name="Рисунок 10">
            <a:extLst>
              <a:ext uri="{FF2B5EF4-FFF2-40B4-BE49-F238E27FC236}">
                <a16:creationId xmlns="" xmlns:a16="http://schemas.microsoft.com/office/drawing/2014/main" id="{6D83EEC7-37F1-4813-A86E-CAE5C4F3A4BF}"/>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l="7691" t="1951" r="7266" b="6648"/>
          <a:stretch/>
        </p:blipFill>
        <p:spPr>
          <a:xfrm>
            <a:off x="8525080" y="1781203"/>
            <a:ext cx="2860479" cy="3930513"/>
          </a:xfrm>
          <a:prstGeom prst="rect">
            <a:avLst/>
          </a:prstGeom>
          <a:ln w="28575">
            <a:solidFill>
              <a:srgbClr val="674C3B"/>
            </a:solidFill>
          </a:ln>
          <a:effectLst>
            <a:outerShdw blurRad="63500" sx="102000" sy="102000" algn="ctr" rotWithShape="0">
              <a:prstClr val="black">
                <a:alpha val="40000"/>
              </a:prstClr>
            </a:outerShdw>
          </a:effectLst>
        </p:spPr>
      </p:pic>
      <p:sp>
        <p:nvSpPr>
          <p:cNvPr id="4" name="Прямоугольник 3">
            <a:extLst>
              <a:ext uri="{FF2B5EF4-FFF2-40B4-BE49-F238E27FC236}">
                <a16:creationId xmlns="" xmlns:a16="http://schemas.microsoft.com/office/drawing/2014/main" id="{EB352816-8787-4083-AD96-7668B70F65FE}"/>
              </a:ext>
            </a:extLst>
          </p:cNvPr>
          <p:cNvSpPr/>
          <p:nvPr/>
        </p:nvSpPr>
        <p:spPr>
          <a:xfrm>
            <a:off x="780309" y="5765616"/>
            <a:ext cx="1293944" cy="400110"/>
          </a:xfrm>
          <a:prstGeom prst="rect">
            <a:avLst/>
          </a:prstGeom>
        </p:spPr>
        <p:txBody>
          <a:bodyPr wrap="none">
            <a:spAutoFit/>
          </a:bodyPr>
          <a:lstStyle/>
          <a:p>
            <a:r>
              <a:rPr lang="x-none" sz="2000" dirty="0">
                <a:latin typeface="Franklin Gothic Medium" panose="020B0603020102020204" pitchFamily="34" charset="0"/>
              </a:rPr>
              <a:t>Во 29820</a:t>
            </a:r>
          </a:p>
        </p:txBody>
      </p:sp>
      <p:sp>
        <p:nvSpPr>
          <p:cNvPr id="8" name="Прямоугольник 7">
            <a:extLst>
              <a:ext uri="{FF2B5EF4-FFF2-40B4-BE49-F238E27FC236}">
                <a16:creationId xmlns="" xmlns:a16="http://schemas.microsoft.com/office/drawing/2014/main" id="{BDE0E391-B57D-49D1-BC47-47C6A8603D48}"/>
              </a:ext>
            </a:extLst>
          </p:cNvPr>
          <p:cNvSpPr/>
          <p:nvPr/>
        </p:nvSpPr>
        <p:spPr>
          <a:xfrm>
            <a:off x="784435" y="1738715"/>
            <a:ext cx="603370" cy="307777"/>
          </a:xfrm>
          <a:prstGeom prst="rect">
            <a:avLst/>
          </a:prstGeom>
        </p:spPr>
        <p:txBody>
          <a:bodyPr wrap="none">
            <a:spAutoFit/>
          </a:bodyPr>
          <a:lstStyle/>
          <a:p>
            <a:r>
              <a:rPr lang="x-none" sz="1400" dirty="0">
                <a:latin typeface="Franklin Gothic Medium" panose="020B0603020102020204" pitchFamily="34" charset="0"/>
              </a:rPr>
              <a:t>1901</a:t>
            </a:r>
          </a:p>
        </p:txBody>
      </p:sp>
      <p:sp>
        <p:nvSpPr>
          <p:cNvPr id="10" name="Прямоугольник 9">
            <a:extLst>
              <a:ext uri="{FF2B5EF4-FFF2-40B4-BE49-F238E27FC236}">
                <a16:creationId xmlns="" xmlns:a16="http://schemas.microsoft.com/office/drawing/2014/main" id="{9B121F84-8B97-4539-8AA9-0918200B8CDA}"/>
              </a:ext>
            </a:extLst>
          </p:cNvPr>
          <p:cNvSpPr/>
          <p:nvPr/>
        </p:nvSpPr>
        <p:spPr>
          <a:xfrm>
            <a:off x="4621348" y="5986734"/>
            <a:ext cx="2511778" cy="400110"/>
          </a:xfrm>
          <a:prstGeom prst="rect">
            <a:avLst/>
          </a:prstGeom>
        </p:spPr>
        <p:txBody>
          <a:bodyPr wrap="none">
            <a:spAutoFit/>
          </a:bodyPr>
          <a:lstStyle/>
          <a:p>
            <a:r>
              <a:rPr lang="x-none" sz="2000" dirty="0">
                <a:latin typeface="Franklin Gothic Medium" panose="020B0603020102020204" pitchFamily="34" charset="0"/>
              </a:rPr>
              <a:t>Айзеншток 9976</a:t>
            </a:r>
            <a:r>
              <a:rPr lang="ru-RU" sz="2000" dirty="0">
                <a:latin typeface="Franklin Gothic Medium" panose="020B0603020102020204" pitchFamily="34" charset="0"/>
              </a:rPr>
              <a:t>/</a:t>
            </a:r>
            <a:r>
              <a:rPr lang="x-none" sz="2000" dirty="0">
                <a:latin typeface="Franklin Gothic Medium" panose="020B0603020102020204" pitchFamily="34" charset="0"/>
              </a:rPr>
              <a:t>13</a:t>
            </a:r>
          </a:p>
        </p:txBody>
      </p:sp>
      <p:sp>
        <p:nvSpPr>
          <p:cNvPr id="12" name="Прямоугольник 11">
            <a:extLst>
              <a:ext uri="{FF2B5EF4-FFF2-40B4-BE49-F238E27FC236}">
                <a16:creationId xmlns="" xmlns:a16="http://schemas.microsoft.com/office/drawing/2014/main" id="{DF617105-2E1F-41E6-B1C7-A6705937001B}"/>
              </a:ext>
            </a:extLst>
          </p:cNvPr>
          <p:cNvSpPr/>
          <p:nvPr/>
        </p:nvSpPr>
        <p:spPr>
          <a:xfrm>
            <a:off x="4649665" y="2056221"/>
            <a:ext cx="607859" cy="307777"/>
          </a:xfrm>
          <a:prstGeom prst="rect">
            <a:avLst/>
          </a:prstGeom>
        </p:spPr>
        <p:txBody>
          <a:bodyPr wrap="none">
            <a:spAutoFit/>
          </a:bodyPr>
          <a:lstStyle/>
          <a:p>
            <a:r>
              <a:rPr lang="x-none" sz="1400" dirty="0">
                <a:latin typeface="Franklin Gothic Medium" panose="020B0603020102020204" pitchFamily="34" charset="0"/>
              </a:rPr>
              <a:t>1902</a:t>
            </a:r>
          </a:p>
        </p:txBody>
      </p:sp>
      <p:sp>
        <p:nvSpPr>
          <p:cNvPr id="13" name="Прямоугольник 12">
            <a:extLst>
              <a:ext uri="{FF2B5EF4-FFF2-40B4-BE49-F238E27FC236}">
                <a16:creationId xmlns="" xmlns:a16="http://schemas.microsoft.com/office/drawing/2014/main" id="{7EC52082-3963-4269-B063-F7503A093C75}"/>
              </a:ext>
            </a:extLst>
          </p:cNvPr>
          <p:cNvSpPr/>
          <p:nvPr/>
        </p:nvSpPr>
        <p:spPr>
          <a:xfrm>
            <a:off x="8454028" y="5781921"/>
            <a:ext cx="2509020" cy="400110"/>
          </a:xfrm>
          <a:prstGeom prst="rect">
            <a:avLst/>
          </a:prstGeom>
        </p:spPr>
        <p:txBody>
          <a:bodyPr wrap="none">
            <a:spAutoFit/>
          </a:bodyPr>
          <a:lstStyle/>
          <a:p>
            <a:r>
              <a:rPr lang="x-none" sz="2000" dirty="0">
                <a:latin typeface="Franklin Gothic Medium" panose="020B0603020102020204" pitchFamily="34" charset="0"/>
              </a:rPr>
              <a:t>Айзеншток 9976</a:t>
            </a:r>
            <a:r>
              <a:rPr lang="ru-RU" sz="2000" dirty="0">
                <a:latin typeface="Franklin Gothic Medium" panose="020B0603020102020204" pitchFamily="34" charset="0"/>
              </a:rPr>
              <a:t>/</a:t>
            </a:r>
            <a:r>
              <a:rPr lang="x-none" sz="2000" dirty="0">
                <a:latin typeface="Franklin Gothic Medium" panose="020B0603020102020204" pitchFamily="34" charset="0"/>
              </a:rPr>
              <a:t>14</a:t>
            </a:r>
          </a:p>
        </p:txBody>
      </p:sp>
      <p:sp>
        <p:nvSpPr>
          <p:cNvPr id="14" name="Прямоугольник 13">
            <a:extLst>
              <a:ext uri="{FF2B5EF4-FFF2-40B4-BE49-F238E27FC236}">
                <a16:creationId xmlns="" xmlns:a16="http://schemas.microsoft.com/office/drawing/2014/main" id="{7EA30BB6-98DB-4F0B-BDAE-6E2626F1F4BD}"/>
              </a:ext>
            </a:extLst>
          </p:cNvPr>
          <p:cNvSpPr/>
          <p:nvPr/>
        </p:nvSpPr>
        <p:spPr>
          <a:xfrm>
            <a:off x="8525079" y="1738715"/>
            <a:ext cx="607859" cy="307777"/>
          </a:xfrm>
          <a:prstGeom prst="rect">
            <a:avLst/>
          </a:prstGeom>
        </p:spPr>
        <p:txBody>
          <a:bodyPr wrap="none">
            <a:spAutoFit/>
          </a:bodyPr>
          <a:lstStyle/>
          <a:p>
            <a:r>
              <a:rPr lang="x-none" sz="1400" dirty="0">
                <a:latin typeface="Franklin Gothic Medium" panose="020B0603020102020204" pitchFamily="34" charset="0"/>
              </a:rPr>
              <a:t>1902</a:t>
            </a:r>
          </a:p>
        </p:txBody>
      </p:sp>
    </p:spTree>
    <p:extLst>
      <p:ext uri="{BB962C8B-B14F-4D97-AF65-F5344CB8AC3E}">
        <p14:creationId xmlns="" xmlns:p14="http://schemas.microsoft.com/office/powerpoint/2010/main" val="34106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13" name="Рисунок 12">
            <a:extLst>
              <a:ext uri="{FF2B5EF4-FFF2-40B4-BE49-F238E27FC236}">
                <a16:creationId xmlns="" xmlns:a16="http://schemas.microsoft.com/office/drawing/2014/main" id="{EAFF4D30-227E-4868-9AFF-EC341BB53B59}"/>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606690" y="743874"/>
            <a:ext cx="2993951" cy="4223752"/>
          </a:xfrm>
          <a:prstGeom prst="rect">
            <a:avLst/>
          </a:prstGeom>
          <a:ln w="28575">
            <a:solidFill>
              <a:srgbClr val="674C3B"/>
            </a:solidFill>
          </a:ln>
          <a:effectLst>
            <a:outerShdw blurRad="63500" sx="102000" sy="102000" algn="ctr" rotWithShape="0">
              <a:prstClr val="black">
                <a:alpha val="40000"/>
              </a:prstClr>
            </a:outerShdw>
          </a:effectLst>
        </p:spPr>
      </p:pic>
      <p:pic>
        <p:nvPicPr>
          <p:cNvPr id="14" name="Рисунок 13">
            <a:extLst>
              <a:ext uri="{FF2B5EF4-FFF2-40B4-BE49-F238E27FC236}">
                <a16:creationId xmlns="" xmlns:a16="http://schemas.microsoft.com/office/drawing/2014/main" id="{CA07CEB6-C7DA-4A65-AF93-055EA355598B}"/>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4438" t="9504" r="6687" b="5998"/>
          <a:stretch/>
        </p:blipFill>
        <p:spPr>
          <a:xfrm>
            <a:off x="8333114" y="1501762"/>
            <a:ext cx="2989384" cy="4223752"/>
          </a:xfrm>
          <a:prstGeom prst="rect">
            <a:avLst/>
          </a:prstGeom>
          <a:ln w="28575">
            <a:solidFill>
              <a:srgbClr val="674C3B"/>
            </a:solidFill>
          </a:ln>
          <a:effectLst>
            <a:outerShdw blurRad="63500" sx="102000" sy="102000" algn="ctr" rotWithShape="0">
              <a:prstClr val="black">
                <a:alpha val="40000"/>
              </a:prstClr>
            </a:outerShdw>
          </a:effectLst>
        </p:spPr>
      </p:pic>
      <p:pic>
        <p:nvPicPr>
          <p:cNvPr id="15" name="Рисунок 14">
            <a:extLst>
              <a:ext uri="{FF2B5EF4-FFF2-40B4-BE49-F238E27FC236}">
                <a16:creationId xmlns="" xmlns:a16="http://schemas.microsoft.com/office/drawing/2014/main" id="{1255110C-2076-4D6C-BBC5-21E9C19A6B70}"/>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t="8042" r="3214" b="9615"/>
          <a:stretch/>
        </p:blipFill>
        <p:spPr>
          <a:xfrm>
            <a:off x="869502" y="1501762"/>
            <a:ext cx="3004715" cy="4223752"/>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5BE83ED3-A6D4-4705-8232-F699A64D02B3}"/>
              </a:ext>
            </a:extLst>
          </p:cNvPr>
          <p:cNvSpPr/>
          <p:nvPr/>
        </p:nvSpPr>
        <p:spPr>
          <a:xfrm>
            <a:off x="806441" y="5716630"/>
            <a:ext cx="1341778" cy="400110"/>
          </a:xfrm>
          <a:prstGeom prst="rect">
            <a:avLst/>
          </a:prstGeom>
        </p:spPr>
        <p:txBody>
          <a:bodyPr wrap="none">
            <a:spAutoFit/>
          </a:bodyPr>
          <a:lstStyle/>
          <a:p>
            <a:r>
              <a:rPr lang="x-none" dirty="0"/>
              <a:t> </a:t>
            </a:r>
            <a:r>
              <a:rPr lang="x-none" sz="2000" dirty="0">
                <a:latin typeface="Franklin Gothic Medium" panose="020B0603020102020204" pitchFamily="34" charset="0"/>
              </a:rPr>
              <a:t>Ви 21245</a:t>
            </a:r>
          </a:p>
        </p:txBody>
      </p:sp>
      <p:sp>
        <p:nvSpPr>
          <p:cNvPr id="3" name="Прямоугольник 2">
            <a:extLst>
              <a:ext uri="{FF2B5EF4-FFF2-40B4-BE49-F238E27FC236}">
                <a16:creationId xmlns="" xmlns:a16="http://schemas.microsoft.com/office/drawing/2014/main" id="{D57FECDE-8460-4D81-9FB9-5FCD79BE64D3}"/>
              </a:ext>
            </a:extLst>
          </p:cNvPr>
          <p:cNvSpPr/>
          <p:nvPr/>
        </p:nvSpPr>
        <p:spPr>
          <a:xfrm>
            <a:off x="869502" y="1494783"/>
            <a:ext cx="607859" cy="307777"/>
          </a:xfrm>
          <a:prstGeom prst="rect">
            <a:avLst/>
          </a:prstGeom>
        </p:spPr>
        <p:txBody>
          <a:bodyPr wrap="none">
            <a:spAutoFit/>
          </a:bodyPr>
          <a:lstStyle/>
          <a:p>
            <a:r>
              <a:rPr lang="x-none" sz="1400" dirty="0">
                <a:latin typeface="Franklin Gothic Medium" panose="020B0603020102020204" pitchFamily="34" charset="0"/>
              </a:rPr>
              <a:t>1902</a:t>
            </a:r>
          </a:p>
        </p:txBody>
      </p:sp>
      <p:sp>
        <p:nvSpPr>
          <p:cNvPr id="4" name="Прямоугольник 3">
            <a:extLst>
              <a:ext uri="{FF2B5EF4-FFF2-40B4-BE49-F238E27FC236}">
                <a16:creationId xmlns="" xmlns:a16="http://schemas.microsoft.com/office/drawing/2014/main" id="{6DADACCC-7446-4F6E-A5D1-03B4626B9247}"/>
              </a:ext>
            </a:extLst>
          </p:cNvPr>
          <p:cNvSpPr/>
          <p:nvPr/>
        </p:nvSpPr>
        <p:spPr>
          <a:xfrm>
            <a:off x="4507037" y="4967626"/>
            <a:ext cx="3093604" cy="400110"/>
          </a:xfrm>
          <a:prstGeom prst="rect">
            <a:avLst/>
          </a:prstGeom>
        </p:spPr>
        <p:txBody>
          <a:bodyPr wrap="none">
            <a:spAutoFit/>
          </a:bodyPr>
          <a:lstStyle/>
          <a:p>
            <a:r>
              <a:rPr lang="x-none" sz="2000" dirty="0" err="1">
                <a:latin typeface="Franklin Gothic Medium" panose="020B0603020102020204" pitchFamily="34" charset="0"/>
              </a:rPr>
              <a:t>Грінченко</a:t>
            </a:r>
            <a:r>
              <a:rPr lang="x-none" sz="2000" dirty="0">
                <a:latin typeface="Franklin Gothic Medium" panose="020B0603020102020204" pitchFamily="34" charset="0"/>
              </a:rPr>
              <a:t> Во 130631</a:t>
            </a:r>
            <a:r>
              <a:rPr lang="ru-RU" sz="2000" dirty="0">
                <a:latin typeface="Franklin Gothic Medium" panose="020B0603020102020204" pitchFamily="34" charset="0"/>
              </a:rPr>
              <a:t>/</a:t>
            </a:r>
            <a:r>
              <a:rPr lang="x-none" sz="2000" dirty="0">
                <a:latin typeface="Franklin Gothic Medium" panose="020B0603020102020204" pitchFamily="34" charset="0"/>
              </a:rPr>
              <a:t>1-2</a:t>
            </a:r>
          </a:p>
        </p:txBody>
      </p:sp>
      <p:sp>
        <p:nvSpPr>
          <p:cNvPr id="7" name="Прямоугольник 6">
            <a:extLst>
              <a:ext uri="{FF2B5EF4-FFF2-40B4-BE49-F238E27FC236}">
                <a16:creationId xmlns="" xmlns:a16="http://schemas.microsoft.com/office/drawing/2014/main" id="{E5E58FB5-4FC9-4533-8610-AB2126377D20}"/>
              </a:ext>
            </a:extLst>
          </p:cNvPr>
          <p:cNvSpPr/>
          <p:nvPr/>
        </p:nvSpPr>
        <p:spPr>
          <a:xfrm>
            <a:off x="4606690" y="743874"/>
            <a:ext cx="607859" cy="307777"/>
          </a:xfrm>
          <a:prstGeom prst="rect">
            <a:avLst/>
          </a:prstGeom>
        </p:spPr>
        <p:txBody>
          <a:bodyPr wrap="none">
            <a:spAutoFit/>
          </a:bodyPr>
          <a:lstStyle/>
          <a:p>
            <a:r>
              <a:rPr lang="x-none" sz="1400" dirty="0">
                <a:latin typeface="Franklin Gothic Medium" panose="020B0603020102020204" pitchFamily="34" charset="0"/>
              </a:rPr>
              <a:t>1904</a:t>
            </a:r>
          </a:p>
        </p:txBody>
      </p:sp>
      <p:sp>
        <p:nvSpPr>
          <p:cNvPr id="8" name="Прямоугольник 7">
            <a:extLst>
              <a:ext uri="{FF2B5EF4-FFF2-40B4-BE49-F238E27FC236}">
                <a16:creationId xmlns="" xmlns:a16="http://schemas.microsoft.com/office/drawing/2014/main" id="{3ED7275C-E95F-418B-A879-2D0E12E36BB2}"/>
              </a:ext>
            </a:extLst>
          </p:cNvPr>
          <p:cNvSpPr/>
          <p:nvPr/>
        </p:nvSpPr>
        <p:spPr>
          <a:xfrm>
            <a:off x="8232741" y="5716630"/>
            <a:ext cx="1139799" cy="400110"/>
          </a:xfrm>
          <a:prstGeom prst="rect">
            <a:avLst/>
          </a:prstGeom>
        </p:spPr>
        <p:txBody>
          <a:bodyPr wrap="none">
            <a:spAutoFit/>
          </a:bodyPr>
          <a:lstStyle/>
          <a:p>
            <a:r>
              <a:rPr lang="x-none" sz="2000" dirty="0">
                <a:latin typeface="Franklin Gothic Medium" panose="020B0603020102020204" pitchFamily="34" charset="0"/>
              </a:rPr>
              <a:t>Ви 5507</a:t>
            </a:r>
          </a:p>
        </p:txBody>
      </p:sp>
      <p:sp>
        <p:nvSpPr>
          <p:cNvPr id="9" name="Прямоугольник 8">
            <a:extLst>
              <a:ext uri="{FF2B5EF4-FFF2-40B4-BE49-F238E27FC236}">
                <a16:creationId xmlns="" xmlns:a16="http://schemas.microsoft.com/office/drawing/2014/main" id="{469A8C1E-CC86-4388-9737-FD9E2AB74463}"/>
              </a:ext>
            </a:extLst>
          </p:cNvPr>
          <p:cNvSpPr/>
          <p:nvPr/>
        </p:nvSpPr>
        <p:spPr>
          <a:xfrm>
            <a:off x="8344718" y="1501762"/>
            <a:ext cx="607859" cy="307777"/>
          </a:xfrm>
          <a:prstGeom prst="rect">
            <a:avLst/>
          </a:prstGeom>
        </p:spPr>
        <p:txBody>
          <a:bodyPr wrap="none">
            <a:spAutoFit/>
          </a:bodyPr>
          <a:lstStyle/>
          <a:p>
            <a:r>
              <a:rPr lang="x-none" sz="1400" dirty="0">
                <a:latin typeface="Franklin Gothic Medium" panose="020B0603020102020204" pitchFamily="34" charset="0"/>
              </a:rPr>
              <a:t>1908</a:t>
            </a:r>
          </a:p>
        </p:txBody>
      </p:sp>
    </p:spTree>
    <p:extLst>
      <p:ext uri="{BB962C8B-B14F-4D97-AF65-F5344CB8AC3E}">
        <p14:creationId xmlns="" xmlns:p14="http://schemas.microsoft.com/office/powerpoint/2010/main" val="405309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3" name="Рисунок 2">
            <a:extLst>
              <a:ext uri="{FF2B5EF4-FFF2-40B4-BE49-F238E27FC236}">
                <a16:creationId xmlns="" xmlns:a16="http://schemas.microsoft.com/office/drawing/2014/main" id="{76C7C55E-6559-4521-83BC-5C04D7E261D4}"/>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42936" y="1583333"/>
            <a:ext cx="2971532" cy="4047500"/>
          </a:xfrm>
          <a:prstGeom prst="rect">
            <a:avLst/>
          </a:prstGeom>
          <a:ln w="28575">
            <a:solidFill>
              <a:srgbClr val="674C3B"/>
            </a:solidFill>
          </a:ln>
          <a:effectLst>
            <a:outerShdw blurRad="63500" sx="102000" sy="102000" algn="ctr" rotWithShape="0">
              <a:prstClr val="black">
                <a:alpha val="40000"/>
              </a:prstClr>
            </a:outerShdw>
          </a:effectLst>
        </p:spPr>
      </p:pic>
      <p:pic>
        <p:nvPicPr>
          <p:cNvPr id="7" name="Рисунок 6">
            <a:extLst>
              <a:ext uri="{FF2B5EF4-FFF2-40B4-BE49-F238E27FC236}">
                <a16:creationId xmlns="" xmlns:a16="http://schemas.microsoft.com/office/drawing/2014/main" id="{635ECBEB-B5BA-4A10-99ED-B9B57C101F96}"/>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2982180" y="2226072"/>
            <a:ext cx="2974961" cy="4049127"/>
          </a:xfrm>
          <a:prstGeom prst="rect">
            <a:avLst/>
          </a:prstGeom>
          <a:ln w="28575">
            <a:solidFill>
              <a:srgbClr val="674C3B"/>
            </a:solidFill>
          </a:ln>
          <a:effectLst>
            <a:outerShdw blurRad="63500" sx="102000" sy="102000" algn="ctr" rotWithShape="0">
              <a:prstClr val="black">
                <a:alpha val="40000"/>
              </a:prstClr>
            </a:outerShdw>
          </a:effectLst>
        </p:spPr>
      </p:pic>
      <p:pic>
        <p:nvPicPr>
          <p:cNvPr id="9" name="Рисунок 8">
            <a:extLst>
              <a:ext uri="{FF2B5EF4-FFF2-40B4-BE49-F238E27FC236}">
                <a16:creationId xmlns="" xmlns:a16="http://schemas.microsoft.com/office/drawing/2014/main" id="{3C44C9D1-38DC-46EF-9DF4-525250459BF5}"/>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6155729" y="1583333"/>
            <a:ext cx="5693335" cy="4047500"/>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97079917-2885-489F-A069-D772F3C6ED99}"/>
              </a:ext>
            </a:extLst>
          </p:cNvPr>
          <p:cNvSpPr/>
          <p:nvPr/>
        </p:nvSpPr>
        <p:spPr>
          <a:xfrm>
            <a:off x="263805" y="468501"/>
            <a:ext cx="11664390" cy="646331"/>
          </a:xfrm>
          <a:prstGeom prst="rect">
            <a:avLst/>
          </a:prstGeom>
        </p:spPr>
        <p:txBody>
          <a:bodyPr wrap="square">
            <a:spAutoFit/>
          </a:bodyPr>
          <a:lstStyle/>
          <a:p>
            <a:pPr algn="just"/>
            <a:r>
              <a:rPr lang="ru-RU" dirty="0">
                <a:latin typeface="Franklin Gothic Medium" panose="020B0603020102020204" pitchFamily="34" charset="0"/>
              </a:rPr>
              <a:t>У 1872-1919 </a:t>
            </a:r>
            <a:r>
              <a:rPr lang="ru-RU" dirty="0" err="1">
                <a:latin typeface="Franklin Gothic Medium" panose="020B0603020102020204" pitchFamily="34" charset="0"/>
              </a:rPr>
              <a:t>рр</a:t>
            </a:r>
            <a:r>
              <a:rPr lang="ru-RU" dirty="0">
                <a:latin typeface="Franklin Gothic Medium" panose="020B0603020102020204" pitchFamily="34" charset="0"/>
              </a:rPr>
              <a:t>. </a:t>
            </a:r>
            <a:r>
              <a:rPr lang="ru-RU" dirty="0" err="1" smtClean="0">
                <a:latin typeface="Franklin Gothic Medium" panose="020B0603020102020204" pitchFamily="34" charset="0"/>
              </a:rPr>
              <a:t>М.І.Петров</a:t>
            </a:r>
            <a:r>
              <a:rPr lang="ru-RU" dirty="0" smtClean="0">
                <a:latin typeface="Franklin Gothic Medium" panose="020B0603020102020204" pitchFamily="34" charset="0"/>
              </a:rPr>
              <a:t> </a:t>
            </a:r>
            <a:r>
              <a:rPr lang="ru-RU" dirty="0">
                <a:latin typeface="Franklin Gothic Medium" panose="020B0603020102020204" pitchFamily="34" charset="0"/>
              </a:rPr>
              <a:t>-  один з </a:t>
            </a:r>
            <a:r>
              <a:rPr lang="ru-RU" dirty="0" err="1">
                <a:latin typeface="Franklin Gothic Medium" panose="020B0603020102020204" pitchFamily="34" charset="0"/>
              </a:rPr>
              <a:t>фундаторів</a:t>
            </a:r>
            <a:r>
              <a:rPr lang="ru-RU" dirty="0">
                <a:latin typeface="Franklin Gothic Medium" panose="020B0603020102020204" pitchFamily="34" charset="0"/>
              </a:rPr>
              <a:t> Церковного </a:t>
            </a:r>
            <a:r>
              <a:rPr lang="ru-RU" dirty="0" err="1">
                <a:latin typeface="Franklin Gothic Medium" panose="020B0603020102020204" pitchFamily="34" charset="0"/>
              </a:rPr>
              <a:t>історико-археологічного</a:t>
            </a:r>
            <a:r>
              <a:rPr lang="ru-RU" dirty="0">
                <a:latin typeface="Franklin Gothic Medium" panose="020B0603020102020204" pitchFamily="34" charset="0"/>
              </a:rPr>
              <a:t> товариства, </a:t>
            </a:r>
            <a:r>
              <a:rPr lang="ru-RU" dirty="0" err="1">
                <a:latin typeface="Franklin Gothic Medium" panose="020B0603020102020204" pitchFamily="34" charset="0"/>
              </a:rPr>
              <a:t>його</a:t>
            </a:r>
            <a:r>
              <a:rPr lang="ru-RU" dirty="0">
                <a:latin typeface="Franklin Gothic Medium" panose="020B0603020102020204" pitchFamily="34" charset="0"/>
              </a:rPr>
              <a:t> </a:t>
            </a:r>
            <a:r>
              <a:rPr lang="ru-RU" dirty="0" err="1">
                <a:latin typeface="Franklin Gothic Medium" panose="020B0603020102020204" pitchFamily="34" charset="0"/>
              </a:rPr>
              <a:t>неодмінний</a:t>
            </a:r>
            <a:r>
              <a:rPr lang="ru-RU" dirty="0">
                <a:latin typeface="Franklin Gothic Medium" panose="020B0603020102020204" pitchFamily="34" charset="0"/>
              </a:rPr>
              <a:t> </a:t>
            </a:r>
            <a:r>
              <a:rPr lang="ru-RU" dirty="0" err="1">
                <a:latin typeface="Franklin Gothic Medium" panose="020B0603020102020204" pitchFamily="34" charset="0"/>
              </a:rPr>
              <a:t>науковий</a:t>
            </a:r>
            <a:r>
              <a:rPr lang="ru-RU" dirty="0">
                <a:latin typeface="Franklin Gothic Medium" panose="020B0603020102020204" pitchFamily="34" charset="0"/>
              </a:rPr>
              <a:t> </a:t>
            </a:r>
            <a:r>
              <a:rPr lang="ru-RU" dirty="0" err="1">
                <a:latin typeface="Franklin Gothic Medium" panose="020B0603020102020204" pitchFamily="34" charset="0"/>
              </a:rPr>
              <a:t>секретар</a:t>
            </a:r>
            <a:r>
              <a:rPr lang="ru-RU" dirty="0">
                <a:latin typeface="Franklin Gothic Medium" panose="020B0603020102020204" pitchFamily="34" charset="0"/>
              </a:rPr>
              <a:t> і </a:t>
            </a:r>
            <a:r>
              <a:rPr lang="ru-RU" dirty="0" err="1">
                <a:latin typeface="Franklin Gothic Medium" panose="020B0603020102020204" pitchFamily="34" charset="0"/>
              </a:rPr>
              <a:t>завідувач</a:t>
            </a:r>
            <a:r>
              <a:rPr lang="ru-RU" dirty="0">
                <a:latin typeface="Franklin Gothic Medium" panose="020B0603020102020204" pitchFamily="34" charset="0"/>
              </a:rPr>
              <a:t> </a:t>
            </a:r>
            <a:r>
              <a:rPr lang="ru-RU" dirty="0" err="1">
                <a:latin typeface="Franklin Gothic Medium" panose="020B0603020102020204" pitchFamily="34" charset="0"/>
              </a:rPr>
              <a:t>Давньосховища</a:t>
            </a:r>
            <a:r>
              <a:rPr lang="ru-RU" dirty="0">
                <a:latin typeface="Franklin Gothic Medium" panose="020B0603020102020204" pitchFamily="34" charset="0"/>
              </a:rPr>
              <a:t> </a:t>
            </a:r>
            <a:r>
              <a:rPr lang="ru-RU" dirty="0" err="1">
                <a:latin typeface="Franklin Gothic Medium" panose="020B0603020102020204" pitchFamily="34" charset="0"/>
              </a:rPr>
              <a:t>старожитностей</a:t>
            </a:r>
            <a:r>
              <a:rPr lang="ru-RU" dirty="0">
                <a:latin typeface="Franklin Gothic Medium" panose="020B0603020102020204" pitchFamily="34" charset="0"/>
              </a:rPr>
              <a:t> при </a:t>
            </a:r>
            <a:r>
              <a:rPr lang="ru-RU" dirty="0" err="1">
                <a:latin typeface="Franklin Gothic Medium" panose="020B0603020102020204" pitchFamily="34" charset="0"/>
              </a:rPr>
              <a:t>академії</a:t>
            </a:r>
            <a:r>
              <a:rPr lang="ru-RU" dirty="0">
                <a:latin typeface="Franklin Gothic Medium" panose="020B0603020102020204" pitchFamily="34" charset="0"/>
              </a:rPr>
              <a:t>.</a:t>
            </a:r>
            <a:endParaRPr lang="x-none" dirty="0">
              <a:latin typeface="Franklin Gothic Medium" panose="020B0603020102020204" pitchFamily="34" charset="0"/>
            </a:endParaRPr>
          </a:p>
        </p:txBody>
      </p:sp>
      <p:sp>
        <p:nvSpPr>
          <p:cNvPr id="4" name="Прямоугольник 3">
            <a:extLst>
              <a:ext uri="{FF2B5EF4-FFF2-40B4-BE49-F238E27FC236}">
                <a16:creationId xmlns="" xmlns:a16="http://schemas.microsoft.com/office/drawing/2014/main" id="{0749B2B9-2EAC-4777-B91F-B2411938FE40}"/>
              </a:ext>
            </a:extLst>
          </p:cNvPr>
          <p:cNvSpPr/>
          <p:nvPr/>
        </p:nvSpPr>
        <p:spPr>
          <a:xfrm>
            <a:off x="6234861" y="5842712"/>
            <a:ext cx="2731838" cy="400110"/>
          </a:xfrm>
          <a:prstGeom prst="rect">
            <a:avLst/>
          </a:prstGeom>
        </p:spPr>
        <p:txBody>
          <a:bodyPr wrap="none">
            <a:spAutoFit/>
          </a:bodyPr>
          <a:lstStyle/>
          <a:p>
            <a:r>
              <a:rPr lang="x-none" sz="2000" dirty="0">
                <a:latin typeface="Franklin Gothic Medium" panose="020B0603020102020204" pitchFamily="34" charset="0"/>
              </a:rPr>
              <a:t>Ж 70360 2002</a:t>
            </a:r>
            <a:r>
              <a:rPr lang="ru-RU" sz="2000" dirty="0">
                <a:latin typeface="Franklin Gothic Medium" panose="020B0603020102020204" pitchFamily="34" charset="0"/>
              </a:rPr>
              <a:t>. </a:t>
            </a:r>
            <a:r>
              <a:rPr lang="x-none" sz="2000" dirty="0">
                <a:latin typeface="Franklin Gothic Medium" panose="020B0603020102020204" pitchFamily="34" charset="0"/>
              </a:rPr>
              <a:t>-</a:t>
            </a:r>
            <a:r>
              <a:rPr lang="ru-RU" sz="2000" dirty="0">
                <a:latin typeface="Franklin Gothic Medium" panose="020B0603020102020204" pitchFamily="34" charset="0"/>
              </a:rPr>
              <a:t> </a:t>
            </a:r>
            <a:r>
              <a:rPr lang="x-none" sz="2000" dirty="0">
                <a:latin typeface="Franklin Gothic Medium" panose="020B0603020102020204" pitchFamily="34" charset="0"/>
              </a:rPr>
              <a:t>2003</a:t>
            </a:r>
          </a:p>
        </p:txBody>
      </p:sp>
    </p:spTree>
    <p:extLst>
      <p:ext uri="{BB962C8B-B14F-4D97-AF65-F5344CB8AC3E}">
        <p14:creationId xmlns="" xmlns:p14="http://schemas.microsoft.com/office/powerpoint/2010/main" val="427906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3" name="Рисунок 2">
            <a:extLst>
              <a:ext uri="{FF2B5EF4-FFF2-40B4-BE49-F238E27FC236}">
                <a16:creationId xmlns="" xmlns:a16="http://schemas.microsoft.com/office/drawing/2014/main" id="{37D143BA-64D0-4935-867F-EE92225B643E}"/>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864296" y="1700319"/>
            <a:ext cx="2624462" cy="3901226"/>
          </a:xfrm>
          <a:prstGeom prst="rect">
            <a:avLst/>
          </a:prstGeom>
          <a:ln w="28575">
            <a:solidFill>
              <a:srgbClr val="674C3B"/>
            </a:solidFill>
          </a:ln>
          <a:effectLst>
            <a:outerShdw blurRad="63500" sx="102000" sy="102000" algn="ctr" rotWithShape="0">
              <a:prstClr val="black">
                <a:alpha val="40000"/>
              </a:prstClr>
            </a:outerShdw>
          </a:effectLst>
        </p:spPr>
      </p:pic>
      <p:pic>
        <p:nvPicPr>
          <p:cNvPr id="7" name="Рисунок 6">
            <a:extLst>
              <a:ext uri="{FF2B5EF4-FFF2-40B4-BE49-F238E27FC236}">
                <a16:creationId xmlns="" xmlns:a16="http://schemas.microsoft.com/office/drawing/2014/main" id="{0533CDE4-7DA2-4DC3-B93E-E8E23D740E01}"/>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9203186" y="2023698"/>
            <a:ext cx="2624462" cy="3901226"/>
          </a:xfrm>
          <a:prstGeom prst="rect">
            <a:avLst/>
          </a:prstGeom>
          <a:ln w="28575">
            <a:solidFill>
              <a:srgbClr val="674C3B"/>
            </a:solidFill>
          </a:ln>
          <a:effectLst>
            <a:outerShdw blurRad="63500" sx="102000" sy="102000" algn="ctr" rotWithShape="0">
              <a:prstClr val="black">
                <a:alpha val="40000"/>
              </a:prstClr>
            </a:outerShdw>
          </a:effectLst>
        </p:spPr>
      </p:pic>
      <p:pic>
        <p:nvPicPr>
          <p:cNvPr id="12" name="Рисунок 11">
            <a:extLst>
              <a:ext uri="{FF2B5EF4-FFF2-40B4-BE49-F238E27FC236}">
                <a16:creationId xmlns="" xmlns:a16="http://schemas.microsoft.com/office/drawing/2014/main" id="{8DF51C74-A7BB-40B0-B70B-EE86BF69958E}"/>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608753" y="1704616"/>
            <a:ext cx="2891191" cy="4220308"/>
          </a:xfrm>
          <a:prstGeom prst="rect">
            <a:avLst/>
          </a:prstGeom>
          <a:ln w="28575">
            <a:solidFill>
              <a:srgbClr val="674C3B"/>
            </a:solidFill>
          </a:ln>
          <a:effectLst>
            <a:outerShdw blurRad="63500" sx="102000" sy="102000" algn="ctr" rotWithShape="0">
              <a:prstClr val="black">
                <a:alpha val="40000"/>
              </a:prstClr>
            </a:outerShdw>
          </a:effectLst>
        </p:spPr>
      </p:pic>
      <p:pic>
        <p:nvPicPr>
          <p:cNvPr id="13" name="Рисунок 12">
            <a:extLst>
              <a:ext uri="{FF2B5EF4-FFF2-40B4-BE49-F238E27FC236}">
                <a16:creationId xmlns="" xmlns:a16="http://schemas.microsoft.com/office/drawing/2014/main" id="{48E1B00D-E6EC-4889-BBC3-6454A7E9DEEA}"/>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364352" y="1704616"/>
            <a:ext cx="2880049" cy="4220309"/>
          </a:xfrm>
          <a:prstGeom prst="rect">
            <a:avLst/>
          </a:prstGeom>
          <a:ln w="28575">
            <a:solidFill>
              <a:srgbClr val="674C3B"/>
            </a:solidFill>
          </a:ln>
          <a:effectLst>
            <a:outerShdw blurRad="63500" sx="102000" sy="102000" algn="ctr" rotWithShape="0">
              <a:prstClr val="black">
                <a:alpha val="40000"/>
              </a:prstClr>
            </a:outerShdw>
          </a:effectLst>
        </p:spPr>
      </p:pic>
      <p:sp>
        <p:nvSpPr>
          <p:cNvPr id="4" name="Прямоугольник 3">
            <a:extLst>
              <a:ext uri="{FF2B5EF4-FFF2-40B4-BE49-F238E27FC236}">
                <a16:creationId xmlns="" xmlns:a16="http://schemas.microsoft.com/office/drawing/2014/main" id="{B6F6424E-5DF4-4A31-BD8D-542D84C2357C}"/>
              </a:ext>
            </a:extLst>
          </p:cNvPr>
          <p:cNvSpPr/>
          <p:nvPr/>
        </p:nvSpPr>
        <p:spPr>
          <a:xfrm>
            <a:off x="364352" y="113644"/>
            <a:ext cx="11566809" cy="1477328"/>
          </a:xfrm>
          <a:prstGeom prst="rect">
            <a:avLst/>
          </a:prstGeom>
        </p:spPr>
        <p:txBody>
          <a:bodyPr wrap="square">
            <a:spAutoFit/>
          </a:bodyPr>
          <a:lstStyle/>
          <a:p>
            <a:pPr algn="just"/>
            <a:r>
              <a:rPr lang="uk-UA" dirty="0">
                <a:solidFill>
                  <a:srgbClr val="000000"/>
                </a:solidFill>
                <a:latin typeface="Franklin Gothic Medium" panose="020B0603020102020204" pitchFamily="34" charset="0"/>
                <a:ea typeface="Microsoft Sans Serif" panose="020B0604020202020204" pitchFamily="34" charset="0"/>
                <a:cs typeface="Microsoft Sans Serif" panose="020B0604020202020204" pitchFamily="34" charset="0"/>
              </a:rPr>
              <a:t>Із 1872 р. Петров почав працювати у новоствореному Церковно-археологічному товаристві (ЦАТ) при КДА. Його зусиллями поступово виник, здобув значних масштабів, популярності і навіть слави Церковно-археологічний музей (ЦАМ).</a:t>
            </a:r>
            <a:r>
              <a:rPr lang="uk-UA" dirty="0">
                <a:latin typeface="Franklin Gothic Medium" panose="020B0603020102020204" pitchFamily="34" charset="0"/>
              </a:rPr>
              <a:t> Умови існування як товариства, так і музею були спочатку досить складними.  Микола Іванович був одночасно секретарем товариства і фактично завідуючим музеєм (офіційно затверджений у 1877 р.). </a:t>
            </a:r>
            <a:endParaRPr lang="x-none" dirty="0">
              <a:latin typeface="Franklin Gothic Medium" panose="020B0603020102020204" pitchFamily="34" charset="0"/>
            </a:endParaRPr>
          </a:p>
        </p:txBody>
      </p:sp>
      <p:sp>
        <p:nvSpPr>
          <p:cNvPr id="2" name="Прямоугольник 1">
            <a:extLst>
              <a:ext uri="{FF2B5EF4-FFF2-40B4-BE49-F238E27FC236}">
                <a16:creationId xmlns="" xmlns:a16="http://schemas.microsoft.com/office/drawing/2014/main" id="{B54E2837-A938-43B8-A857-A9FD638BDB82}"/>
              </a:ext>
            </a:extLst>
          </p:cNvPr>
          <p:cNvSpPr/>
          <p:nvPr/>
        </p:nvSpPr>
        <p:spPr>
          <a:xfrm>
            <a:off x="256134" y="5924924"/>
            <a:ext cx="1298753" cy="400110"/>
          </a:xfrm>
          <a:prstGeom prst="rect">
            <a:avLst/>
          </a:prstGeom>
        </p:spPr>
        <p:txBody>
          <a:bodyPr wrap="none">
            <a:spAutoFit/>
          </a:bodyPr>
          <a:lstStyle/>
          <a:p>
            <a:r>
              <a:rPr lang="x-none" sz="2000" dirty="0">
                <a:latin typeface="Franklin Gothic Medium" panose="020B0603020102020204" pitchFamily="34" charset="0"/>
              </a:rPr>
              <a:t>Ви 22028</a:t>
            </a:r>
          </a:p>
        </p:txBody>
      </p:sp>
      <p:sp>
        <p:nvSpPr>
          <p:cNvPr id="8" name="Прямоугольник 7">
            <a:extLst>
              <a:ext uri="{FF2B5EF4-FFF2-40B4-BE49-F238E27FC236}">
                <a16:creationId xmlns="" xmlns:a16="http://schemas.microsoft.com/office/drawing/2014/main" id="{56712FCB-9F4D-4156-B978-5431C737DF9B}"/>
              </a:ext>
            </a:extLst>
          </p:cNvPr>
          <p:cNvSpPr/>
          <p:nvPr/>
        </p:nvSpPr>
        <p:spPr>
          <a:xfrm>
            <a:off x="364352" y="1743436"/>
            <a:ext cx="610039" cy="307777"/>
          </a:xfrm>
          <a:prstGeom prst="rect">
            <a:avLst/>
          </a:prstGeom>
        </p:spPr>
        <p:txBody>
          <a:bodyPr wrap="none">
            <a:spAutoFit/>
          </a:bodyPr>
          <a:lstStyle/>
          <a:p>
            <a:r>
              <a:rPr lang="x-none" sz="1400" dirty="0">
                <a:latin typeface="Franklin Gothic Medium" panose="020B0603020102020204" pitchFamily="34" charset="0"/>
              </a:rPr>
              <a:t>1880</a:t>
            </a:r>
          </a:p>
        </p:txBody>
      </p:sp>
      <p:sp>
        <p:nvSpPr>
          <p:cNvPr id="9" name="Прямоугольник 8">
            <a:extLst>
              <a:ext uri="{FF2B5EF4-FFF2-40B4-BE49-F238E27FC236}">
                <a16:creationId xmlns="" xmlns:a16="http://schemas.microsoft.com/office/drawing/2014/main" id="{83BAB1E3-5956-4FA6-9703-12095C8801F7}"/>
              </a:ext>
            </a:extLst>
          </p:cNvPr>
          <p:cNvSpPr/>
          <p:nvPr/>
        </p:nvSpPr>
        <p:spPr>
          <a:xfrm>
            <a:off x="3608753" y="1700319"/>
            <a:ext cx="606448" cy="307777"/>
          </a:xfrm>
          <a:prstGeom prst="rect">
            <a:avLst/>
          </a:prstGeom>
        </p:spPr>
        <p:txBody>
          <a:bodyPr wrap="none">
            <a:spAutoFit/>
          </a:bodyPr>
          <a:lstStyle/>
          <a:p>
            <a:r>
              <a:rPr lang="x-none" sz="1400" dirty="0">
                <a:latin typeface="Franklin Gothic Medium" panose="020B0603020102020204" pitchFamily="34" charset="0"/>
              </a:rPr>
              <a:t>188</a:t>
            </a:r>
            <a:r>
              <a:rPr lang="ru-RU" sz="1400" dirty="0">
                <a:latin typeface="Franklin Gothic Medium" panose="020B0603020102020204" pitchFamily="34" charset="0"/>
              </a:rPr>
              <a:t>7</a:t>
            </a:r>
            <a:endParaRPr lang="x-none" sz="1400" dirty="0">
              <a:latin typeface="Franklin Gothic Medium" panose="020B0603020102020204" pitchFamily="34" charset="0"/>
            </a:endParaRPr>
          </a:p>
        </p:txBody>
      </p:sp>
      <p:sp>
        <p:nvSpPr>
          <p:cNvPr id="10" name="Прямоугольник 9">
            <a:extLst>
              <a:ext uri="{FF2B5EF4-FFF2-40B4-BE49-F238E27FC236}">
                <a16:creationId xmlns="" xmlns:a16="http://schemas.microsoft.com/office/drawing/2014/main" id="{8EDD8A4D-8BA2-4D93-9C93-E1FA7304B5A3}"/>
              </a:ext>
            </a:extLst>
          </p:cNvPr>
          <p:cNvSpPr/>
          <p:nvPr/>
        </p:nvSpPr>
        <p:spPr>
          <a:xfrm>
            <a:off x="3608753" y="5924924"/>
            <a:ext cx="1707390" cy="400110"/>
          </a:xfrm>
          <a:prstGeom prst="rect">
            <a:avLst/>
          </a:prstGeom>
        </p:spPr>
        <p:txBody>
          <a:bodyPr wrap="none">
            <a:spAutoFit/>
          </a:bodyPr>
          <a:lstStyle/>
          <a:p>
            <a:r>
              <a:rPr lang="x-none" sz="2000" dirty="0">
                <a:latin typeface="Franklin Gothic Medium" panose="020B0603020102020204" pitchFamily="34" charset="0"/>
              </a:rPr>
              <a:t>Попов 13480</a:t>
            </a:r>
          </a:p>
        </p:txBody>
      </p:sp>
      <p:sp>
        <p:nvSpPr>
          <p:cNvPr id="11" name="Прямоугольник 10">
            <a:extLst>
              <a:ext uri="{FF2B5EF4-FFF2-40B4-BE49-F238E27FC236}">
                <a16:creationId xmlns="" xmlns:a16="http://schemas.microsoft.com/office/drawing/2014/main" id="{7EBE57DF-9583-4F3F-A167-84C69F39D8CD}"/>
              </a:ext>
            </a:extLst>
          </p:cNvPr>
          <p:cNvSpPr/>
          <p:nvPr/>
        </p:nvSpPr>
        <p:spPr>
          <a:xfrm>
            <a:off x="6739797" y="5631305"/>
            <a:ext cx="1293944" cy="400110"/>
          </a:xfrm>
          <a:prstGeom prst="rect">
            <a:avLst/>
          </a:prstGeom>
        </p:spPr>
        <p:txBody>
          <a:bodyPr wrap="none">
            <a:spAutoFit/>
          </a:bodyPr>
          <a:lstStyle/>
          <a:p>
            <a:r>
              <a:rPr lang="x-none" sz="2000" dirty="0">
                <a:latin typeface="Franklin Gothic Medium" panose="020B0603020102020204" pitchFamily="34" charset="0"/>
              </a:rPr>
              <a:t>Во 43962</a:t>
            </a:r>
          </a:p>
        </p:txBody>
      </p:sp>
      <p:sp>
        <p:nvSpPr>
          <p:cNvPr id="14" name="Прямоугольник 13">
            <a:extLst>
              <a:ext uri="{FF2B5EF4-FFF2-40B4-BE49-F238E27FC236}">
                <a16:creationId xmlns="" xmlns:a16="http://schemas.microsoft.com/office/drawing/2014/main" id="{562E8FCF-002C-4ACA-B43B-24A12081EFC3}"/>
              </a:ext>
            </a:extLst>
          </p:cNvPr>
          <p:cNvSpPr/>
          <p:nvPr/>
        </p:nvSpPr>
        <p:spPr>
          <a:xfrm>
            <a:off x="6899524" y="1681881"/>
            <a:ext cx="610039" cy="307777"/>
          </a:xfrm>
          <a:prstGeom prst="rect">
            <a:avLst/>
          </a:prstGeom>
        </p:spPr>
        <p:txBody>
          <a:bodyPr wrap="none">
            <a:spAutoFit/>
          </a:bodyPr>
          <a:lstStyle/>
          <a:p>
            <a:r>
              <a:rPr lang="x-none" sz="1400" dirty="0">
                <a:latin typeface="Franklin Gothic Medium" panose="020B0603020102020204" pitchFamily="34" charset="0"/>
              </a:rPr>
              <a:t>1896</a:t>
            </a:r>
          </a:p>
        </p:txBody>
      </p:sp>
      <p:sp>
        <p:nvSpPr>
          <p:cNvPr id="15" name="Прямоугольник 14">
            <a:extLst>
              <a:ext uri="{FF2B5EF4-FFF2-40B4-BE49-F238E27FC236}">
                <a16:creationId xmlns="" xmlns:a16="http://schemas.microsoft.com/office/drawing/2014/main" id="{1C021A2D-0A25-4401-9FED-DEC3C627302E}"/>
              </a:ext>
            </a:extLst>
          </p:cNvPr>
          <p:cNvSpPr/>
          <p:nvPr/>
        </p:nvSpPr>
        <p:spPr>
          <a:xfrm>
            <a:off x="9262393" y="2001056"/>
            <a:ext cx="610039" cy="307777"/>
          </a:xfrm>
          <a:prstGeom prst="rect">
            <a:avLst/>
          </a:prstGeom>
        </p:spPr>
        <p:txBody>
          <a:bodyPr wrap="none">
            <a:spAutoFit/>
          </a:bodyPr>
          <a:lstStyle/>
          <a:p>
            <a:r>
              <a:rPr lang="x-none" sz="1400" dirty="0">
                <a:latin typeface="Franklin Gothic Medium" panose="020B0603020102020204" pitchFamily="34" charset="0"/>
              </a:rPr>
              <a:t>1896</a:t>
            </a:r>
          </a:p>
        </p:txBody>
      </p:sp>
      <p:sp>
        <p:nvSpPr>
          <p:cNvPr id="16" name="Прямоугольник 15">
            <a:extLst>
              <a:ext uri="{FF2B5EF4-FFF2-40B4-BE49-F238E27FC236}">
                <a16:creationId xmlns="" xmlns:a16="http://schemas.microsoft.com/office/drawing/2014/main" id="{E122F9CA-A5A9-4C04-AF18-352C0217124A}"/>
              </a:ext>
            </a:extLst>
          </p:cNvPr>
          <p:cNvSpPr/>
          <p:nvPr/>
        </p:nvSpPr>
        <p:spPr>
          <a:xfrm>
            <a:off x="9119306" y="5924924"/>
            <a:ext cx="1693477" cy="400110"/>
          </a:xfrm>
          <a:prstGeom prst="rect">
            <a:avLst/>
          </a:prstGeom>
        </p:spPr>
        <p:txBody>
          <a:bodyPr wrap="none">
            <a:spAutoFit/>
          </a:bodyPr>
          <a:lstStyle/>
          <a:p>
            <a:r>
              <a:rPr lang="x-none" sz="2000" dirty="0">
                <a:latin typeface="Franklin Gothic Medium" panose="020B0603020102020204" pitchFamily="34" charset="0"/>
              </a:rPr>
              <a:t>Попов 13479</a:t>
            </a:r>
          </a:p>
        </p:txBody>
      </p:sp>
    </p:spTree>
    <p:extLst>
      <p:ext uri="{BB962C8B-B14F-4D97-AF65-F5344CB8AC3E}">
        <p14:creationId xmlns="" xmlns:p14="http://schemas.microsoft.com/office/powerpoint/2010/main" val="133357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3" name="Рисунок 2">
            <a:extLst>
              <a:ext uri="{FF2B5EF4-FFF2-40B4-BE49-F238E27FC236}">
                <a16:creationId xmlns="" xmlns:a16="http://schemas.microsoft.com/office/drawing/2014/main" id="{60502F53-87CD-4DF3-9482-F84DE29EB814}"/>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57002" y="2307829"/>
            <a:ext cx="2927346" cy="3868615"/>
          </a:xfrm>
          <a:prstGeom prst="rect">
            <a:avLst/>
          </a:prstGeom>
          <a:ln w="28575">
            <a:solidFill>
              <a:srgbClr val="674C3B"/>
            </a:solidFill>
          </a:ln>
          <a:effectLst>
            <a:outerShdw blurRad="63500" sx="102000" sy="102000" algn="ctr" rotWithShape="0">
              <a:prstClr val="black">
                <a:alpha val="40000"/>
              </a:prstClr>
            </a:outerShdw>
          </a:effectLst>
        </p:spPr>
      </p:pic>
      <p:pic>
        <p:nvPicPr>
          <p:cNvPr id="11" name="Рисунок 10">
            <a:extLst>
              <a:ext uri="{FF2B5EF4-FFF2-40B4-BE49-F238E27FC236}">
                <a16:creationId xmlns="" xmlns:a16="http://schemas.microsoft.com/office/drawing/2014/main" id="{2F4FD9B3-757B-4C8C-BC80-81F44151BD9F}"/>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4632327" y="2307829"/>
            <a:ext cx="2927346" cy="3868615"/>
          </a:xfrm>
          <a:prstGeom prst="rect">
            <a:avLst/>
          </a:prstGeom>
          <a:ln w="28575">
            <a:solidFill>
              <a:srgbClr val="674C3B"/>
            </a:solidFill>
          </a:ln>
          <a:effectLst>
            <a:outerShdw blurRad="63500" sx="102000" sy="102000" algn="ctr" rotWithShape="0">
              <a:prstClr val="black">
                <a:alpha val="40000"/>
              </a:prstClr>
            </a:outerShdw>
          </a:effectLst>
        </p:spPr>
      </p:pic>
      <p:pic>
        <p:nvPicPr>
          <p:cNvPr id="7" name="Рисунок 6">
            <a:extLst>
              <a:ext uri="{FF2B5EF4-FFF2-40B4-BE49-F238E27FC236}">
                <a16:creationId xmlns="" xmlns:a16="http://schemas.microsoft.com/office/drawing/2014/main" id="{AF8B38EC-ADE6-4B73-833A-535E78B97E36}"/>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8407652" y="2307829"/>
            <a:ext cx="2927346" cy="3868615"/>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6A745B57-BB76-4288-8C13-A4E2650B7EBB}"/>
              </a:ext>
            </a:extLst>
          </p:cNvPr>
          <p:cNvSpPr/>
          <p:nvPr/>
        </p:nvSpPr>
        <p:spPr>
          <a:xfrm>
            <a:off x="237392" y="175958"/>
            <a:ext cx="11728939" cy="2031325"/>
          </a:xfrm>
          <a:prstGeom prst="rect">
            <a:avLst/>
          </a:prstGeom>
        </p:spPr>
        <p:txBody>
          <a:bodyPr wrap="square">
            <a:spAutoFit/>
          </a:bodyPr>
          <a:lstStyle/>
          <a:p>
            <a:pPr algn="just"/>
            <a:r>
              <a:rPr lang="uk-UA" dirty="0">
                <a:latin typeface="Franklin Gothic Medium" panose="020B0603020102020204" pitchFamily="34" charset="0"/>
              </a:rPr>
              <a:t>Скільки праці довелося докласти Петрову, щоб зібрати перші експонати, спонукати до пожертви ієрархів та священиків, піднести рівень музею і </a:t>
            </a:r>
            <a:r>
              <a:rPr lang="uk-UA" dirty="0" smtClean="0">
                <a:latin typeface="Franklin Gothic Medium" panose="020B0603020102020204" pitchFamily="34" charset="0"/>
              </a:rPr>
              <a:t>створити </a:t>
            </a:r>
            <a:r>
              <a:rPr lang="uk-UA" dirty="0">
                <a:latin typeface="Franklin Gothic Medium" panose="020B0603020102020204" pitchFamily="34" charset="0"/>
              </a:rPr>
              <a:t>ту унікальну колекцію, яка стала гордістю КДА і Києва — все це описано у його спогадах. Загалом досліднику вдалося зібрати понад 40 тис. експонатів, створити 7 відділів (рукописи, книги і гравюри, архітектура, малярство, скульптура, нумізматика, богослужбові речі), добитися окремого просторого приміщення для музею і видати вичерпні описи його найцінніших експонатів. </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На 1914 р., як повідомляв у доповідній записці Петров, був зібраний «мільйонний археологічний </a:t>
            </a:r>
            <a:r>
              <a:rPr lang="uk-UA" dirty="0" smtClean="0">
                <a:latin typeface="Franklin Gothic Medium" panose="020B0603020102020204" pitchFamily="34" charset="0"/>
                <a:ea typeface="Microsoft Sans Serif" panose="020B0604020202020204" pitchFamily="34" charset="0"/>
                <a:cs typeface="Microsoft Sans Serif" panose="020B0604020202020204" pitchFamily="34" charset="0"/>
              </a:rPr>
              <a:t>матеріал</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без жодних грошових витрат з боку казни», а музей «отримав європейське визнання». </a:t>
            </a:r>
            <a:endParaRPr lang="x-none" dirty="0">
              <a:latin typeface="Franklin Gothic Medium" panose="020B0603020102020204" pitchFamily="34" charset="0"/>
            </a:endParaRPr>
          </a:p>
        </p:txBody>
      </p:sp>
      <p:sp>
        <p:nvSpPr>
          <p:cNvPr id="4" name="Прямоугольник 3">
            <a:extLst>
              <a:ext uri="{FF2B5EF4-FFF2-40B4-BE49-F238E27FC236}">
                <a16:creationId xmlns="" xmlns:a16="http://schemas.microsoft.com/office/drawing/2014/main" id="{A049B8CC-1E64-4D29-8E1C-22C43A64A913}"/>
              </a:ext>
            </a:extLst>
          </p:cNvPr>
          <p:cNvSpPr/>
          <p:nvPr/>
        </p:nvSpPr>
        <p:spPr>
          <a:xfrm>
            <a:off x="806441" y="6171896"/>
            <a:ext cx="1434303" cy="400110"/>
          </a:xfrm>
          <a:prstGeom prst="rect">
            <a:avLst/>
          </a:prstGeom>
        </p:spPr>
        <p:txBody>
          <a:bodyPr wrap="none">
            <a:spAutoFit/>
          </a:bodyPr>
          <a:lstStyle/>
          <a:p>
            <a:r>
              <a:rPr lang="x-none" sz="2000" dirty="0">
                <a:latin typeface="Franklin Gothic Medium" panose="020B0603020102020204" pitchFamily="34" charset="0"/>
              </a:rPr>
              <a:t>Во 414935</a:t>
            </a:r>
          </a:p>
        </p:txBody>
      </p:sp>
      <p:sp>
        <p:nvSpPr>
          <p:cNvPr id="8" name="Прямоугольник 7">
            <a:extLst>
              <a:ext uri="{FF2B5EF4-FFF2-40B4-BE49-F238E27FC236}">
                <a16:creationId xmlns="" xmlns:a16="http://schemas.microsoft.com/office/drawing/2014/main" id="{3642FE4F-3B03-4826-A393-3FBD6F653F37}"/>
              </a:ext>
            </a:extLst>
          </p:cNvPr>
          <p:cNvSpPr/>
          <p:nvPr/>
        </p:nvSpPr>
        <p:spPr>
          <a:xfrm>
            <a:off x="995405" y="2307829"/>
            <a:ext cx="610039" cy="307777"/>
          </a:xfrm>
          <a:prstGeom prst="rect">
            <a:avLst/>
          </a:prstGeom>
        </p:spPr>
        <p:txBody>
          <a:bodyPr wrap="none">
            <a:spAutoFit/>
          </a:bodyPr>
          <a:lstStyle/>
          <a:p>
            <a:r>
              <a:rPr lang="x-none" sz="1400" dirty="0">
                <a:latin typeface="Franklin Gothic Medium" panose="020B0603020102020204" pitchFamily="34" charset="0"/>
              </a:rPr>
              <a:t>1886</a:t>
            </a:r>
          </a:p>
        </p:txBody>
      </p:sp>
      <p:sp>
        <p:nvSpPr>
          <p:cNvPr id="9" name="Прямоугольник 8">
            <a:extLst>
              <a:ext uri="{FF2B5EF4-FFF2-40B4-BE49-F238E27FC236}">
                <a16:creationId xmlns="" xmlns:a16="http://schemas.microsoft.com/office/drawing/2014/main" id="{5E8CB1E3-00CD-4DD3-9649-F4AB81897D10}"/>
              </a:ext>
            </a:extLst>
          </p:cNvPr>
          <p:cNvSpPr/>
          <p:nvPr/>
        </p:nvSpPr>
        <p:spPr>
          <a:xfrm>
            <a:off x="4531474" y="6162800"/>
            <a:ext cx="1544910" cy="400110"/>
          </a:xfrm>
          <a:prstGeom prst="rect">
            <a:avLst/>
          </a:prstGeom>
        </p:spPr>
        <p:txBody>
          <a:bodyPr wrap="none">
            <a:spAutoFit/>
          </a:bodyPr>
          <a:lstStyle/>
          <a:p>
            <a:r>
              <a:rPr lang="x-none" sz="2000" dirty="0">
                <a:latin typeface="Franklin Gothic Medium" panose="020B0603020102020204" pitchFamily="34" charset="0"/>
              </a:rPr>
              <a:t>Попов 2577</a:t>
            </a:r>
          </a:p>
        </p:txBody>
      </p:sp>
      <p:sp>
        <p:nvSpPr>
          <p:cNvPr id="10" name="Прямоугольник 9">
            <a:extLst>
              <a:ext uri="{FF2B5EF4-FFF2-40B4-BE49-F238E27FC236}">
                <a16:creationId xmlns="" xmlns:a16="http://schemas.microsoft.com/office/drawing/2014/main" id="{FDD6E1AC-8BE2-496E-AC30-3684602C4C18}"/>
              </a:ext>
            </a:extLst>
          </p:cNvPr>
          <p:cNvSpPr/>
          <p:nvPr/>
        </p:nvSpPr>
        <p:spPr>
          <a:xfrm>
            <a:off x="4671454" y="2277051"/>
            <a:ext cx="610039" cy="307777"/>
          </a:xfrm>
          <a:prstGeom prst="rect">
            <a:avLst/>
          </a:prstGeom>
        </p:spPr>
        <p:txBody>
          <a:bodyPr wrap="none">
            <a:spAutoFit/>
          </a:bodyPr>
          <a:lstStyle/>
          <a:p>
            <a:r>
              <a:rPr lang="x-none" sz="1400" dirty="0">
                <a:latin typeface="Franklin Gothic Medium" panose="020B0603020102020204" pitchFamily="34" charset="0"/>
              </a:rPr>
              <a:t>1895</a:t>
            </a:r>
          </a:p>
        </p:txBody>
      </p:sp>
      <p:sp>
        <p:nvSpPr>
          <p:cNvPr id="12" name="Прямоугольник 11">
            <a:extLst>
              <a:ext uri="{FF2B5EF4-FFF2-40B4-BE49-F238E27FC236}">
                <a16:creationId xmlns="" xmlns:a16="http://schemas.microsoft.com/office/drawing/2014/main" id="{EE96E77C-6284-47FF-85F4-DE6FC1C6C19C}"/>
              </a:ext>
            </a:extLst>
          </p:cNvPr>
          <p:cNvSpPr/>
          <p:nvPr/>
        </p:nvSpPr>
        <p:spPr>
          <a:xfrm>
            <a:off x="8367114" y="6162800"/>
            <a:ext cx="1707390" cy="400110"/>
          </a:xfrm>
          <a:prstGeom prst="rect">
            <a:avLst/>
          </a:prstGeom>
        </p:spPr>
        <p:txBody>
          <a:bodyPr wrap="none">
            <a:spAutoFit/>
          </a:bodyPr>
          <a:lstStyle/>
          <a:p>
            <a:r>
              <a:rPr lang="x-none" sz="2000" dirty="0">
                <a:latin typeface="Franklin Gothic Medium" panose="020B0603020102020204" pitchFamily="34" charset="0"/>
              </a:rPr>
              <a:t>Попов 13945</a:t>
            </a:r>
          </a:p>
        </p:txBody>
      </p:sp>
      <p:sp>
        <p:nvSpPr>
          <p:cNvPr id="13" name="Прямоугольник 12">
            <a:extLst>
              <a:ext uri="{FF2B5EF4-FFF2-40B4-BE49-F238E27FC236}">
                <a16:creationId xmlns="" xmlns:a16="http://schemas.microsoft.com/office/drawing/2014/main" id="{083D324A-31DE-4F9C-A91E-5E92D838D0B0}"/>
              </a:ext>
            </a:extLst>
          </p:cNvPr>
          <p:cNvSpPr/>
          <p:nvPr/>
        </p:nvSpPr>
        <p:spPr>
          <a:xfrm>
            <a:off x="8387347" y="2277051"/>
            <a:ext cx="601511" cy="307777"/>
          </a:xfrm>
          <a:prstGeom prst="rect">
            <a:avLst/>
          </a:prstGeom>
        </p:spPr>
        <p:txBody>
          <a:bodyPr wrap="none">
            <a:spAutoFit/>
          </a:bodyPr>
          <a:lstStyle/>
          <a:p>
            <a:r>
              <a:rPr lang="x-none" sz="1400" dirty="0">
                <a:latin typeface="Franklin Gothic Medium" panose="020B0603020102020204" pitchFamily="34" charset="0"/>
              </a:rPr>
              <a:t>1910</a:t>
            </a:r>
          </a:p>
        </p:txBody>
      </p:sp>
    </p:spTree>
    <p:extLst>
      <p:ext uri="{BB962C8B-B14F-4D97-AF65-F5344CB8AC3E}">
        <p14:creationId xmlns="" xmlns:p14="http://schemas.microsoft.com/office/powerpoint/2010/main" val="58385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B95C83AD-14F6-49B5-866E-5FCC3738C49F}"/>
              </a:ext>
            </a:extLst>
          </p:cNvPr>
          <p:cNvSpPr/>
          <p:nvPr/>
        </p:nvSpPr>
        <p:spPr>
          <a:xfrm>
            <a:off x="518832" y="356274"/>
            <a:ext cx="11154336" cy="1754326"/>
          </a:xfrm>
          <a:prstGeom prst="rect">
            <a:avLst/>
          </a:prstGeom>
        </p:spPr>
        <p:txBody>
          <a:bodyPr wrap="square">
            <a:spAutoFit/>
          </a:bodyPr>
          <a:lstStyle/>
          <a:p>
            <a:pPr marL="50800" marR="152400" indent="241300" algn="just">
              <a:spcBef>
                <a:spcPts val="900"/>
              </a:spcBef>
              <a:spcAft>
                <a:spcPts val="0"/>
              </a:spcAft>
            </a:pPr>
            <a:r>
              <a:rPr lang="uk-UA" dirty="0">
                <a:latin typeface="Franklin Gothic Medium" panose="020B0603020102020204" pitchFamily="34" charset="0"/>
              </a:rPr>
              <a:t>Праця М</a:t>
            </a:r>
            <a:r>
              <a:rPr lang="uk-UA" dirty="0" smtClean="0">
                <a:latin typeface="Franklin Gothic Medium" panose="020B0603020102020204" pitchFamily="34" charset="0"/>
              </a:rPr>
              <a:t>. І. Петрова </a:t>
            </a:r>
            <a:r>
              <a:rPr lang="uk-UA" dirty="0">
                <a:latin typeface="Franklin Gothic Medium" panose="020B0603020102020204" pitchFamily="34" charset="0"/>
              </a:rPr>
              <a:t>в </a:t>
            </a:r>
            <a:r>
              <a:rPr lang="uk-UA" dirty="0" err="1">
                <a:latin typeface="Franklin Gothic Medium" panose="020B0603020102020204" pitchFamily="34" charset="0"/>
              </a:rPr>
              <a:t>ЦАМі</a:t>
            </a:r>
            <a:r>
              <a:rPr lang="uk-UA" dirty="0">
                <a:latin typeface="Franklin Gothic Medium" panose="020B0603020102020204" pitchFamily="34" charset="0"/>
              </a:rPr>
              <a:t> є науковим подвигом </a:t>
            </a:r>
            <a:r>
              <a:rPr lang="uk-UA" dirty="0" smtClean="0">
                <a:latin typeface="Franklin Gothic Medium" panose="020B0603020102020204" pitchFamily="34" charset="0"/>
              </a:rPr>
              <a:t>вченого</a:t>
            </a:r>
            <a:r>
              <a:rPr lang="uk-UA" dirty="0">
                <a:latin typeface="Franklin Gothic Medium" panose="020B0603020102020204" pitchFamily="34" charset="0"/>
              </a:rPr>
              <a:t>. Не випадково голова Церковно-Історичного і археологічного товариства ректор КДА єпископ Платон говорив, що Петров є «голова, серце і ноги» товариства. </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Видані вченим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Описание</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рукописей</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Церковно-</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археологического</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музея</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при КДА» ( 1875-79),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Указатель</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Церковно-</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археологического</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музея</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при КДА» (1897), «Альбом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достопримечательностей</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Церковно-</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археологического</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музея</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при КДА» (1912-13 –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Вип</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1-3) здобули у 1898 та 1914 роках великі золоті медалі Російського археологічного товариства.</a:t>
            </a:r>
            <a:endParaRPr lang="x-none" dirty="0">
              <a:latin typeface="Franklin Gothic Medium" panose="020B0603020102020204" pitchFamily="34" charset="0"/>
              <a:ea typeface="Arial Unicode MS"/>
              <a:cs typeface="Arial Unicode MS"/>
            </a:endParaRPr>
          </a:p>
        </p:txBody>
      </p:sp>
      <p:pic>
        <p:nvPicPr>
          <p:cNvPr id="8" name="Рисунок 7">
            <a:extLst>
              <a:ext uri="{FF2B5EF4-FFF2-40B4-BE49-F238E27FC236}">
                <a16:creationId xmlns="" xmlns:a16="http://schemas.microsoft.com/office/drawing/2014/main" id="{DD4163C0-0CAF-419A-A934-1023ECFE7457}"/>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755122" y="2110601"/>
            <a:ext cx="2696827" cy="3890482"/>
          </a:xfrm>
          <a:prstGeom prst="rect">
            <a:avLst/>
          </a:prstGeom>
          <a:ln w="28575">
            <a:solidFill>
              <a:srgbClr val="674C3B"/>
            </a:solidFill>
          </a:ln>
          <a:effectLst>
            <a:outerShdw blurRad="63500" sx="102000" sy="102000" algn="ctr" rotWithShape="0">
              <a:prstClr val="black">
                <a:alpha val="40000"/>
              </a:prstClr>
            </a:outerShdw>
          </a:effectLst>
        </p:spPr>
      </p:pic>
      <p:pic>
        <p:nvPicPr>
          <p:cNvPr id="10" name="Рисунок 9">
            <a:extLst>
              <a:ext uri="{FF2B5EF4-FFF2-40B4-BE49-F238E27FC236}">
                <a16:creationId xmlns="" xmlns:a16="http://schemas.microsoft.com/office/drawing/2014/main" id="{B6943D33-006D-45CA-8288-6E842DB469E7}"/>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86071" y="2099980"/>
            <a:ext cx="2759784" cy="3901103"/>
          </a:xfrm>
          <a:prstGeom prst="rect">
            <a:avLst/>
          </a:prstGeom>
          <a:ln w="28575">
            <a:solidFill>
              <a:srgbClr val="674C3B"/>
            </a:solidFill>
          </a:ln>
          <a:effectLst>
            <a:outerShdw blurRad="63500" sx="102000" sy="102000" algn="ctr" rotWithShape="0">
              <a:prstClr val="black">
                <a:alpha val="40000"/>
              </a:prstClr>
            </a:outerShdw>
          </a:effectLst>
        </p:spPr>
      </p:pic>
      <p:pic>
        <p:nvPicPr>
          <p:cNvPr id="11" name="Рисунок 10">
            <a:extLst>
              <a:ext uri="{FF2B5EF4-FFF2-40B4-BE49-F238E27FC236}">
                <a16:creationId xmlns="" xmlns:a16="http://schemas.microsoft.com/office/drawing/2014/main" id="{0E47A41F-ABB8-4ED5-B512-5567B143524A}"/>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4720596" y="2099979"/>
            <a:ext cx="2759784" cy="3901103"/>
          </a:xfrm>
          <a:prstGeom prst="rect">
            <a:avLst/>
          </a:prstGeom>
          <a:ln w="28575">
            <a:solidFill>
              <a:srgbClr val="674C3B"/>
            </a:solidFill>
          </a:ln>
          <a:effectLst>
            <a:outerShdw blurRad="63500" sx="102000" sy="102000" algn="ctr" rotWithShape="0">
              <a:prstClr val="black">
                <a:alpha val="40000"/>
              </a:prstClr>
            </a:outerShdw>
          </a:effectLst>
        </p:spPr>
      </p:pic>
      <p:sp>
        <p:nvSpPr>
          <p:cNvPr id="3" name="Прямоугольник 2">
            <a:extLst>
              <a:ext uri="{FF2B5EF4-FFF2-40B4-BE49-F238E27FC236}">
                <a16:creationId xmlns="" xmlns:a16="http://schemas.microsoft.com/office/drawing/2014/main" id="{F7571E2E-3B99-42CB-9C40-41D99B3F0945}"/>
              </a:ext>
            </a:extLst>
          </p:cNvPr>
          <p:cNvSpPr/>
          <p:nvPr/>
        </p:nvSpPr>
        <p:spPr>
          <a:xfrm>
            <a:off x="601578" y="6001082"/>
            <a:ext cx="1466299" cy="400110"/>
          </a:xfrm>
          <a:prstGeom prst="rect">
            <a:avLst/>
          </a:prstGeom>
        </p:spPr>
        <p:txBody>
          <a:bodyPr wrap="none">
            <a:spAutoFit/>
          </a:bodyPr>
          <a:lstStyle/>
          <a:p>
            <a:r>
              <a:rPr lang="x-none" dirty="0"/>
              <a:t> </a:t>
            </a:r>
            <a:r>
              <a:rPr lang="x-none" sz="2000" dirty="0">
                <a:latin typeface="Franklin Gothic Medium" panose="020B0603020102020204" pitchFamily="34" charset="0"/>
              </a:rPr>
              <a:t>Ви 2979</a:t>
            </a:r>
            <a:r>
              <a:rPr lang="uk-UA" sz="2000" dirty="0">
                <a:latin typeface="Franklin Gothic Medium" panose="020B0603020102020204" pitchFamily="34" charset="0"/>
              </a:rPr>
              <a:t>/</a:t>
            </a:r>
            <a:r>
              <a:rPr lang="x-none" sz="2000" dirty="0">
                <a:latin typeface="Franklin Gothic Medium" panose="020B0603020102020204" pitchFamily="34" charset="0"/>
              </a:rPr>
              <a:t>1</a:t>
            </a:r>
          </a:p>
        </p:txBody>
      </p:sp>
      <p:sp>
        <p:nvSpPr>
          <p:cNvPr id="4" name="Прямоугольник 3">
            <a:extLst>
              <a:ext uri="{FF2B5EF4-FFF2-40B4-BE49-F238E27FC236}">
                <a16:creationId xmlns="" xmlns:a16="http://schemas.microsoft.com/office/drawing/2014/main" id="{DF447FC5-150A-4608-921C-7DAD50CB3B86}"/>
              </a:ext>
            </a:extLst>
          </p:cNvPr>
          <p:cNvSpPr/>
          <p:nvPr/>
        </p:nvSpPr>
        <p:spPr>
          <a:xfrm>
            <a:off x="686071" y="2077393"/>
            <a:ext cx="606448" cy="307777"/>
          </a:xfrm>
          <a:prstGeom prst="rect">
            <a:avLst/>
          </a:prstGeom>
        </p:spPr>
        <p:txBody>
          <a:bodyPr wrap="none">
            <a:spAutoFit/>
          </a:bodyPr>
          <a:lstStyle/>
          <a:p>
            <a:r>
              <a:rPr lang="x-none" sz="1400" dirty="0">
                <a:latin typeface="Franklin Gothic Medium" panose="020B0603020102020204" pitchFamily="34" charset="0"/>
              </a:rPr>
              <a:t>1875</a:t>
            </a:r>
          </a:p>
        </p:txBody>
      </p:sp>
      <p:sp>
        <p:nvSpPr>
          <p:cNvPr id="7" name="Прямоугольник 6">
            <a:extLst>
              <a:ext uri="{FF2B5EF4-FFF2-40B4-BE49-F238E27FC236}">
                <a16:creationId xmlns="" xmlns:a16="http://schemas.microsoft.com/office/drawing/2014/main" id="{952C8488-CA57-49B7-863A-D03FB15615BD}"/>
              </a:ext>
            </a:extLst>
          </p:cNvPr>
          <p:cNvSpPr/>
          <p:nvPr/>
        </p:nvSpPr>
        <p:spPr>
          <a:xfrm>
            <a:off x="4615322" y="6001082"/>
            <a:ext cx="1413400" cy="400110"/>
          </a:xfrm>
          <a:prstGeom prst="rect">
            <a:avLst/>
          </a:prstGeom>
        </p:spPr>
        <p:txBody>
          <a:bodyPr wrap="none">
            <a:spAutoFit/>
          </a:bodyPr>
          <a:lstStyle/>
          <a:p>
            <a:r>
              <a:rPr lang="x-none" sz="2000" dirty="0">
                <a:latin typeface="Franklin Gothic Medium" panose="020B0603020102020204" pitchFamily="34" charset="0"/>
              </a:rPr>
              <a:t>Ви 2979</a:t>
            </a:r>
            <a:r>
              <a:rPr lang="uk-UA" sz="2000" dirty="0">
                <a:latin typeface="Franklin Gothic Medium" panose="020B0603020102020204" pitchFamily="34" charset="0"/>
              </a:rPr>
              <a:t>/</a:t>
            </a:r>
            <a:r>
              <a:rPr lang="x-none" sz="2000" dirty="0">
                <a:latin typeface="Franklin Gothic Medium" panose="020B0603020102020204" pitchFamily="34" charset="0"/>
              </a:rPr>
              <a:t>2</a:t>
            </a:r>
          </a:p>
        </p:txBody>
      </p:sp>
      <p:sp>
        <p:nvSpPr>
          <p:cNvPr id="9" name="Прямоугольник 8">
            <a:extLst>
              <a:ext uri="{FF2B5EF4-FFF2-40B4-BE49-F238E27FC236}">
                <a16:creationId xmlns="" xmlns:a16="http://schemas.microsoft.com/office/drawing/2014/main" id="{628EC990-3914-442A-9DFC-BA91B9AA6787}"/>
              </a:ext>
            </a:extLst>
          </p:cNvPr>
          <p:cNvSpPr/>
          <p:nvPr/>
        </p:nvSpPr>
        <p:spPr>
          <a:xfrm>
            <a:off x="4718267" y="2077392"/>
            <a:ext cx="603755" cy="307777"/>
          </a:xfrm>
          <a:prstGeom prst="rect">
            <a:avLst/>
          </a:prstGeom>
        </p:spPr>
        <p:txBody>
          <a:bodyPr wrap="none">
            <a:spAutoFit/>
          </a:bodyPr>
          <a:lstStyle/>
          <a:p>
            <a:r>
              <a:rPr lang="x-none" sz="1400" dirty="0">
                <a:latin typeface="Franklin Gothic Medium" panose="020B0603020102020204" pitchFamily="34" charset="0"/>
              </a:rPr>
              <a:t>1877</a:t>
            </a:r>
          </a:p>
        </p:txBody>
      </p:sp>
      <p:sp>
        <p:nvSpPr>
          <p:cNvPr id="12" name="Прямоугольник 11">
            <a:extLst>
              <a:ext uri="{FF2B5EF4-FFF2-40B4-BE49-F238E27FC236}">
                <a16:creationId xmlns="" xmlns:a16="http://schemas.microsoft.com/office/drawing/2014/main" id="{B74B2B0D-B335-4CFF-A355-521544052F0D}"/>
              </a:ext>
            </a:extLst>
          </p:cNvPr>
          <p:cNvSpPr/>
          <p:nvPr/>
        </p:nvSpPr>
        <p:spPr>
          <a:xfrm>
            <a:off x="8713746" y="2110600"/>
            <a:ext cx="603883" cy="307777"/>
          </a:xfrm>
          <a:prstGeom prst="rect">
            <a:avLst/>
          </a:prstGeom>
        </p:spPr>
        <p:txBody>
          <a:bodyPr wrap="none">
            <a:spAutoFit/>
          </a:bodyPr>
          <a:lstStyle/>
          <a:p>
            <a:r>
              <a:rPr lang="x-none" sz="1400" dirty="0">
                <a:latin typeface="Franklin Gothic Medium" panose="020B0603020102020204" pitchFamily="34" charset="0"/>
              </a:rPr>
              <a:t>18</a:t>
            </a:r>
            <a:r>
              <a:rPr lang="uk-UA" sz="1400" dirty="0">
                <a:latin typeface="Franklin Gothic Medium" panose="020B0603020102020204" pitchFamily="34" charset="0"/>
              </a:rPr>
              <a:t>9</a:t>
            </a:r>
            <a:r>
              <a:rPr lang="x-none" sz="1400" dirty="0">
                <a:latin typeface="Franklin Gothic Medium" panose="020B0603020102020204" pitchFamily="34" charset="0"/>
              </a:rPr>
              <a:t>7</a:t>
            </a:r>
          </a:p>
        </p:txBody>
      </p:sp>
      <p:sp>
        <p:nvSpPr>
          <p:cNvPr id="15" name="Прямоугольник 14">
            <a:extLst>
              <a:ext uri="{FF2B5EF4-FFF2-40B4-BE49-F238E27FC236}">
                <a16:creationId xmlns="" xmlns:a16="http://schemas.microsoft.com/office/drawing/2014/main" id="{DCA288CA-CF92-4E41-8F52-310A46DE3F24}"/>
              </a:ext>
            </a:extLst>
          </p:cNvPr>
          <p:cNvSpPr/>
          <p:nvPr/>
        </p:nvSpPr>
        <p:spPr>
          <a:xfrm>
            <a:off x="8657958" y="6001082"/>
            <a:ext cx="1548822" cy="400110"/>
          </a:xfrm>
          <a:prstGeom prst="rect">
            <a:avLst/>
          </a:prstGeom>
        </p:spPr>
        <p:txBody>
          <a:bodyPr wrap="none">
            <a:spAutoFit/>
          </a:bodyPr>
          <a:lstStyle/>
          <a:p>
            <a:r>
              <a:rPr lang="x-none" sz="2000" dirty="0">
                <a:latin typeface="Franklin Gothic Medium" panose="020B0603020102020204" pitchFamily="34" charset="0"/>
              </a:rPr>
              <a:t>Попов 2578</a:t>
            </a:r>
          </a:p>
        </p:txBody>
      </p:sp>
    </p:spTree>
    <p:extLst>
      <p:ext uri="{BB962C8B-B14F-4D97-AF65-F5344CB8AC3E}">
        <p14:creationId xmlns="" xmlns:p14="http://schemas.microsoft.com/office/powerpoint/2010/main" val="35207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4" name="Рисунок 3">
            <a:extLst>
              <a:ext uri="{FF2B5EF4-FFF2-40B4-BE49-F238E27FC236}">
                <a16:creationId xmlns="" xmlns:a16="http://schemas.microsoft.com/office/drawing/2014/main" id="{C476C66C-E4EA-41F3-8929-00D76728C128}"/>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459034" y="1473963"/>
            <a:ext cx="3062327" cy="4279406"/>
          </a:xfrm>
          <a:prstGeom prst="rect">
            <a:avLst/>
          </a:prstGeom>
          <a:ln w="28575">
            <a:solidFill>
              <a:srgbClr val="674C3B"/>
            </a:solidFill>
          </a:ln>
          <a:effectLst>
            <a:outerShdw blurRad="63500" sx="102000" sy="102000" algn="ctr" rotWithShape="0">
              <a:prstClr val="black">
                <a:alpha val="40000"/>
              </a:prstClr>
            </a:outerShdw>
          </a:effectLst>
        </p:spPr>
      </p:pic>
      <p:pic>
        <p:nvPicPr>
          <p:cNvPr id="7" name="Рисунок 6">
            <a:extLst>
              <a:ext uri="{FF2B5EF4-FFF2-40B4-BE49-F238E27FC236}">
                <a16:creationId xmlns="" xmlns:a16="http://schemas.microsoft.com/office/drawing/2014/main" id="{0768596E-60AA-45CA-9E4B-AEF11C1B18C3}"/>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4569880" y="1210677"/>
            <a:ext cx="3052240" cy="4279406"/>
          </a:xfrm>
          <a:prstGeom prst="rect">
            <a:avLst/>
          </a:prstGeom>
          <a:ln w="28575">
            <a:solidFill>
              <a:srgbClr val="674C3B"/>
            </a:solidFill>
          </a:ln>
          <a:effectLst>
            <a:outerShdw blurRad="63500" sx="102000" sy="102000" algn="ctr" rotWithShape="0">
              <a:prstClr val="black">
                <a:alpha val="40000"/>
              </a:prstClr>
            </a:outerShdw>
          </a:effectLst>
        </p:spPr>
      </p:pic>
      <p:pic>
        <p:nvPicPr>
          <p:cNvPr id="8" name="Рисунок 7">
            <a:extLst>
              <a:ext uri="{FF2B5EF4-FFF2-40B4-BE49-F238E27FC236}">
                <a16:creationId xmlns="" xmlns:a16="http://schemas.microsoft.com/office/drawing/2014/main" id="{80E30E96-DF04-440E-8892-AD6748A45C5D}"/>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670639" y="1473963"/>
            <a:ext cx="3062327" cy="4279406"/>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0BD3A136-444A-4630-9EB1-8DF653FEAC4D}"/>
              </a:ext>
            </a:extLst>
          </p:cNvPr>
          <p:cNvSpPr/>
          <p:nvPr/>
        </p:nvSpPr>
        <p:spPr>
          <a:xfrm>
            <a:off x="508742" y="102709"/>
            <a:ext cx="11174515" cy="923330"/>
          </a:xfrm>
          <a:prstGeom prst="rect">
            <a:avLst/>
          </a:prstGeom>
        </p:spPr>
        <p:txBody>
          <a:bodyPr wrap="square">
            <a:spAutoFit/>
          </a:bodyPr>
          <a:lstStyle/>
          <a:p>
            <a:pPr algn="just"/>
            <a:r>
              <a:rPr lang="ru-RU" dirty="0">
                <a:latin typeface="Franklin Gothic Medium" panose="020B0603020102020204" pitchFamily="34" charset="0"/>
              </a:rPr>
              <a:t>За </a:t>
            </a:r>
            <a:r>
              <a:rPr lang="ru-RU" dirty="0" err="1">
                <a:latin typeface="Franklin Gothic Medium" panose="020B0603020102020204" pitchFamily="34" charset="0"/>
              </a:rPr>
              <a:t>оцінкою</a:t>
            </a:r>
            <a:r>
              <a:rPr lang="ru-RU" dirty="0">
                <a:latin typeface="Franklin Gothic Medium" panose="020B0603020102020204" pitchFamily="34" charset="0"/>
              </a:rPr>
              <a:t> </a:t>
            </a:r>
            <a:r>
              <a:rPr lang="ru-RU" dirty="0" err="1">
                <a:latin typeface="Franklin Gothic Medium" panose="020B0603020102020204" pitchFamily="34" charset="0"/>
              </a:rPr>
              <a:t>фахівців</a:t>
            </a:r>
            <a:r>
              <a:rPr lang="ru-RU" dirty="0">
                <a:latin typeface="Franklin Gothic Medium" panose="020B0603020102020204" pitchFamily="34" charset="0"/>
              </a:rPr>
              <a:t>, </a:t>
            </a:r>
            <a:r>
              <a:rPr lang="ru-RU" dirty="0" err="1">
                <a:latin typeface="Franklin Gothic Medium" panose="020B0603020102020204" pitchFamily="34" charset="0"/>
              </a:rPr>
              <a:t>окремі</a:t>
            </a:r>
            <a:r>
              <a:rPr lang="ru-RU" dirty="0">
                <a:latin typeface="Franklin Gothic Medium" panose="020B0603020102020204" pitchFamily="34" charset="0"/>
              </a:rPr>
              <a:t> </a:t>
            </a:r>
            <a:r>
              <a:rPr lang="ru-RU" dirty="0" err="1">
                <a:latin typeface="Franklin Gothic Medium" panose="020B0603020102020204" pitchFamily="34" charset="0"/>
              </a:rPr>
              <a:t>колекції</a:t>
            </a:r>
            <a:r>
              <a:rPr lang="ru-RU" dirty="0">
                <a:latin typeface="Franklin Gothic Medium" panose="020B0603020102020204" pitchFamily="34" charset="0"/>
              </a:rPr>
              <a:t> ЦАМ </a:t>
            </a:r>
            <a:r>
              <a:rPr lang="ru-RU" dirty="0" err="1">
                <a:latin typeface="Franklin Gothic Medium" panose="020B0603020102020204" pitchFamily="34" charset="0"/>
              </a:rPr>
              <a:t>були</a:t>
            </a:r>
            <a:r>
              <a:rPr lang="ru-RU" dirty="0">
                <a:latin typeface="Franklin Gothic Medium" panose="020B0603020102020204" pitchFamily="34" charset="0"/>
              </a:rPr>
              <a:t> </a:t>
            </a:r>
            <a:r>
              <a:rPr lang="ru-RU" dirty="0" err="1">
                <a:latin typeface="Franklin Gothic Medium" panose="020B0603020102020204" pitchFamily="34" charset="0"/>
              </a:rPr>
              <a:t>багатшими</a:t>
            </a:r>
            <a:r>
              <a:rPr lang="ru-RU" dirty="0">
                <a:latin typeface="Franklin Gothic Medium" panose="020B0603020102020204" pitchFamily="34" charset="0"/>
              </a:rPr>
              <a:t> та </a:t>
            </a:r>
            <a:r>
              <a:rPr lang="ru-RU" dirty="0" err="1">
                <a:latin typeface="Franklin Gothic Medium" panose="020B0603020102020204" pitchFamily="34" charset="0"/>
              </a:rPr>
              <a:t>різноманітнішими</a:t>
            </a:r>
            <a:r>
              <a:rPr lang="ru-RU" dirty="0">
                <a:latin typeface="Franklin Gothic Medium" panose="020B0603020102020204" pitchFamily="34" charset="0"/>
              </a:rPr>
              <a:t>, </a:t>
            </a:r>
            <a:r>
              <a:rPr lang="ru-RU" dirty="0" err="1">
                <a:latin typeface="Franklin Gothic Medium" panose="020B0603020102020204" pitchFamily="34" charset="0"/>
              </a:rPr>
              <a:t>ніж</a:t>
            </a:r>
            <a:r>
              <a:rPr lang="ru-RU" dirty="0">
                <a:latin typeface="Franklin Gothic Medium" panose="020B0603020102020204" pitchFamily="34" charset="0"/>
              </a:rPr>
              <a:t> </a:t>
            </a:r>
            <a:r>
              <a:rPr lang="ru-RU" dirty="0" err="1">
                <a:latin typeface="Franklin Gothic Medium" panose="020B0603020102020204" pitchFamily="34" charset="0"/>
              </a:rPr>
              <a:t>більшість</a:t>
            </a:r>
            <a:r>
              <a:rPr lang="ru-RU" dirty="0">
                <a:latin typeface="Franklin Gothic Medium" panose="020B0603020102020204" pitchFamily="34" charset="0"/>
              </a:rPr>
              <a:t> </a:t>
            </a:r>
            <a:r>
              <a:rPr lang="ru-RU" dirty="0" err="1">
                <a:latin typeface="Franklin Gothic Medium" panose="020B0603020102020204" pitchFamily="34" charset="0"/>
              </a:rPr>
              <a:t>подібних</a:t>
            </a:r>
            <a:r>
              <a:rPr lang="ru-RU" dirty="0">
                <a:latin typeface="Franklin Gothic Medium" panose="020B0603020102020204" pitchFamily="34" charset="0"/>
              </a:rPr>
              <a:t> </a:t>
            </a:r>
            <a:r>
              <a:rPr lang="ru-RU" dirty="0" err="1">
                <a:latin typeface="Franklin Gothic Medium" panose="020B0603020102020204" pitchFamily="34" charset="0"/>
              </a:rPr>
              <a:t>європейських</a:t>
            </a:r>
            <a:r>
              <a:rPr lang="ru-RU" dirty="0">
                <a:latin typeface="Franklin Gothic Medium" panose="020B0603020102020204" pitchFamily="34" charset="0"/>
              </a:rPr>
              <a:t> </a:t>
            </a:r>
            <a:r>
              <a:rPr lang="ru-RU" dirty="0" err="1">
                <a:latin typeface="Franklin Gothic Medium" panose="020B0603020102020204" pitchFamily="34" charset="0"/>
              </a:rPr>
              <a:t>зібрань</a:t>
            </a:r>
            <a:r>
              <a:rPr lang="ru-RU" dirty="0">
                <a:latin typeface="Franklin Gothic Medium" panose="020B0603020102020204" pitchFamily="34" charset="0"/>
              </a:rPr>
              <a:t> того часу. </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Невгамовним горем для М. І. Петрова було пізніше фактичне руйнування його дітища. В 1919 р. експонати музею були </a:t>
            </a:r>
            <a:r>
              <a:rPr lang="uk-UA" dirty="0" smtClean="0">
                <a:latin typeface="Franklin Gothic Medium" panose="020B0603020102020204" pitchFamily="34" charset="0"/>
                <a:ea typeface="Microsoft Sans Serif" panose="020B0604020202020204" pitchFamily="34" charset="0"/>
                <a:cs typeface="Microsoft Sans Serif" panose="020B0604020202020204" pitchFamily="34" charset="0"/>
              </a:rPr>
              <a:t>розпорошені</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a:t>
            </a:r>
            <a:endParaRPr lang="x-none" dirty="0">
              <a:latin typeface="Franklin Gothic Medium" panose="020B0603020102020204" pitchFamily="34" charset="0"/>
            </a:endParaRPr>
          </a:p>
        </p:txBody>
      </p:sp>
      <p:sp>
        <p:nvSpPr>
          <p:cNvPr id="3" name="Прямоугольник 2">
            <a:extLst>
              <a:ext uri="{FF2B5EF4-FFF2-40B4-BE49-F238E27FC236}">
                <a16:creationId xmlns="" xmlns:a16="http://schemas.microsoft.com/office/drawing/2014/main" id="{31DD3E7C-7D6A-47F9-87F4-4C4D27084E9B}"/>
              </a:ext>
            </a:extLst>
          </p:cNvPr>
          <p:cNvSpPr/>
          <p:nvPr/>
        </p:nvSpPr>
        <p:spPr>
          <a:xfrm>
            <a:off x="582441" y="5753369"/>
            <a:ext cx="1481881" cy="707886"/>
          </a:xfrm>
          <a:prstGeom prst="rect">
            <a:avLst/>
          </a:prstGeom>
        </p:spPr>
        <p:txBody>
          <a:bodyPr wrap="none">
            <a:spAutoFit/>
          </a:bodyPr>
          <a:lstStyle/>
          <a:p>
            <a:r>
              <a:rPr lang="x-none" sz="2000" dirty="0">
                <a:latin typeface="Franklin Gothic Medium" panose="020B0603020102020204" pitchFamily="34" charset="0"/>
              </a:rPr>
              <a:t>Си 5423</a:t>
            </a:r>
            <a:r>
              <a:rPr lang="uk-UA" sz="2000" dirty="0">
                <a:latin typeface="Franklin Gothic Medium" panose="020B0603020102020204" pitchFamily="34" charset="0"/>
              </a:rPr>
              <a:t>/</a:t>
            </a:r>
            <a:r>
              <a:rPr lang="x-none" sz="2000" dirty="0">
                <a:latin typeface="Franklin Gothic Medium" panose="020B0603020102020204" pitchFamily="34" charset="0"/>
              </a:rPr>
              <a:t>1 </a:t>
            </a:r>
            <a:endParaRPr lang="uk-UA" sz="2000" dirty="0">
              <a:latin typeface="Franklin Gothic Medium" panose="020B0603020102020204" pitchFamily="34" charset="0"/>
            </a:endParaRPr>
          </a:p>
          <a:p>
            <a:r>
              <a:rPr lang="x-none" sz="2000" dirty="0">
                <a:latin typeface="Franklin Gothic Medium" panose="020B0603020102020204" pitchFamily="34" charset="0"/>
              </a:rPr>
              <a:t>С 7920</a:t>
            </a:r>
            <a:r>
              <a:rPr lang="uk-UA" sz="2000" dirty="0">
                <a:latin typeface="Franklin Gothic Medium" panose="020B0603020102020204" pitchFamily="34" charset="0"/>
              </a:rPr>
              <a:t>/</a:t>
            </a:r>
            <a:r>
              <a:rPr lang="x-none" sz="2000" dirty="0">
                <a:latin typeface="Franklin Gothic Medium" panose="020B0603020102020204" pitchFamily="34" charset="0"/>
              </a:rPr>
              <a:t>2</a:t>
            </a:r>
          </a:p>
        </p:txBody>
      </p:sp>
      <p:sp>
        <p:nvSpPr>
          <p:cNvPr id="9" name="Прямоугольник 8">
            <a:extLst>
              <a:ext uri="{FF2B5EF4-FFF2-40B4-BE49-F238E27FC236}">
                <a16:creationId xmlns="" xmlns:a16="http://schemas.microsoft.com/office/drawing/2014/main" id="{777A9A41-CC8C-4635-8641-F9844C518CE7}"/>
              </a:ext>
            </a:extLst>
          </p:cNvPr>
          <p:cNvSpPr/>
          <p:nvPr/>
        </p:nvSpPr>
        <p:spPr>
          <a:xfrm>
            <a:off x="670639" y="1473963"/>
            <a:ext cx="605422" cy="307777"/>
          </a:xfrm>
          <a:prstGeom prst="rect">
            <a:avLst/>
          </a:prstGeom>
        </p:spPr>
        <p:txBody>
          <a:bodyPr wrap="none">
            <a:spAutoFit/>
          </a:bodyPr>
          <a:lstStyle/>
          <a:p>
            <a:r>
              <a:rPr lang="x-none" sz="1400" dirty="0">
                <a:latin typeface="Franklin Gothic Medium" panose="020B0603020102020204" pitchFamily="34" charset="0"/>
              </a:rPr>
              <a:t>1912</a:t>
            </a:r>
          </a:p>
        </p:txBody>
      </p:sp>
      <p:sp>
        <p:nvSpPr>
          <p:cNvPr id="10" name="Прямоугольник 9">
            <a:extLst>
              <a:ext uri="{FF2B5EF4-FFF2-40B4-BE49-F238E27FC236}">
                <a16:creationId xmlns="" xmlns:a16="http://schemas.microsoft.com/office/drawing/2014/main" id="{56F52D40-1EFF-404E-87E2-78BB4CAF7F5B}"/>
              </a:ext>
            </a:extLst>
          </p:cNvPr>
          <p:cNvSpPr/>
          <p:nvPr/>
        </p:nvSpPr>
        <p:spPr>
          <a:xfrm>
            <a:off x="4774543" y="1504712"/>
            <a:ext cx="604268" cy="307777"/>
          </a:xfrm>
          <a:prstGeom prst="rect">
            <a:avLst/>
          </a:prstGeom>
        </p:spPr>
        <p:txBody>
          <a:bodyPr wrap="none">
            <a:spAutoFit/>
          </a:bodyPr>
          <a:lstStyle/>
          <a:p>
            <a:r>
              <a:rPr lang="x-none" sz="1400" dirty="0">
                <a:latin typeface="Franklin Gothic Medium" panose="020B0603020102020204" pitchFamily="34" charset="0"/>
              </a:rPr>
              <a:t>191</a:t>
            </a:r>
            <a:r>
              <a:rPr lang="uk-UA" sz="1400" dirty="0">
                <a:latin typeface="Franklin Gothic Medium" panose="020B0603020102020204" pitchFamily="34" charset="0"/>
              </a:rPr>
              <a:t>3</a:t>
            </a:r>
            <a:endParaRPr lang="x-none" sz="1400" dirty="0">
              <a:latin typeface="Franklin Gothic Medium" panose="020B0603020102020204" pitchFamily="34" charset="0"/>
            </a:endParaRPr>
          </a:p>
        </p:txBody>
      </p:sp>
      <p:sp>
        <p:nvSpPr>
          <p:cNvPr id="11" name="Прямоугольник 10">
            <a:extLst>
              <a:ext uri="{FF2B5EF4-FFF2-40B4-BE49-F238E27FC236}">
                <a16:creationId xmlns="" xmlns:a16="http://schemas.microsoft.com/office/drawing/2014/main" id="{CC6060E7-4BF0-4D7C-9163-896FB4C05141}"/>
              </a:ext>
            </a:extLst>
          </p:cNvPr>
          <p:cNvSpPr/>
          <p:nvPr/>
        </p:nvSpPr>
        <p:spPr>
          <a:xfrm>
            <a:off x="8459034" y="1473935"/>
            <a:ext cx="602344" cy="307777"/>
          </a:xfrm>
          <a:prstGeom prst="rect">
            <a:avLst/>
          </a:prstGeom>
        </p:spPr>
        <p:txBody>
          <a:bodyPr wrap="none">
            <a:spAutoFit/>
          </a:bodyPr>
          <a:lstStyle/>
          <a:p>
            <a:r>
              <a:rPr lang="x-none" sz="1400" dirty="0">
                <a:latin typeface="Franklin Gothic Medium" panose="020B0603020102020204" pitchFamily="34" charset="0"/>
              </a:rPr>
              <a:t>191</a:t>
            </a:r>
            <a:r>
              <a:rPr lang="uk-UA" sz="1400" dirty="0">
                <a:latin typeface="Franklin Gothic Medium" panose="020B0603020102020204" pitchFamily="34" charset="0"/>
              </a:rPr>
              <a:t>4</a:t>
            </a:r>
            <a:endParaRPr lang="x-none" sz="1400" dirty="0">
              <a:latin typeface="Franklin Gothic Medium" panose="020B0603020102020204" pitchFamily="34" charset="0"/>
            </a:endParaRPr>
          </a:p>
        </p:txBody>
      </p:sp>
      <p:sp>
        <p:nvSpPr>
          <p:cNvPr id="13" name="Прямоугольник 12">
            <a:extLst>
              <a:ext uri="{FF2B5EF4-FFF2-40B4-BE49-F238E27FC236}">
                <a16:creationId xmlns="" xmlns:a16="http://schemas.microsoft.com/office/drawing/2014/main" id="{34EF5382-DA83-44E8-AE3B-0518BE5D8340}"/>
              </a:ext>
            </a:extLst>
          </p:cNvPr>
          <p:cNvSpPr/>
          <p:nvPr/>
        </p:nvSpPr>
        <p:spPr>
          <a:xfrm>
            <a:off x="4546768" y="5490083"/>
            <a:ext cx="1417760" cy="400110"/>
          </a:xfrm>
          <a:prstGeom prst="rect">
            <a:avLst/>
          </a:prstGeom>
        </p:spPr>
        <p:txBody>
          <a:bodyPr wrap="none">
            <a:spAutoFit/>
          </a:bodyPr>
          <a:lstStyle/>
          <a:p>
            <a:r>
              <a:rPr lang="x-none" sz="2000" dirty="0">
                <a:latin typeface="Franklin Gothic Medium" panose="020B0603020102020204" pitchFamily="34" charset="0"/>
              </a:rPr>
              <a:t>Си 5423</a:t>
            </a:r>
            <a:r>
              <a:rPr lang="uk-UA" sz="2000" dirty="0">
                <a:latin typeface="Franklin Gothic Medium" panose="020B0603020102020204" pitchFamily="34" charset="0"/>
              </a:rPr>
              <a:t>/</a:t>
            </a:r>
            <a:r>
              <a:rPr lang="x-none" sz="2000" dirty="0">
                <a:latin typeface="Franklin Gothic Medium" panose="020B0603020102020204" pitchFamily="34" charset="0"/>
              </a:rPr>
              <a:t>2</a:t>
            </a:r>
          </a:p>
        </p:txBody>
      </p:sp>
      <p:sp>
        <p:nvSpPr>
          <p:cNvPr id="14" name="Прямоугольник 13">
            <a:extLst>
              <a:ext uri="{FF2B5EF4-FFF2-40B4-BE49-F238E27FC236}">
                <a16:creationId xmlns="" xmlns:a16="http://schemas.microsoft.com/office/drawing/2014/main" id="{995B9E90-BE29-4FCA-BF06-E38911B88705}"/>
              </a:ext>
            </a:extLst>
          </p:cNvPr>
          <p:cNvSpPr/>
          <p:nvPr/>
        </p:nvSpPr>
        <p:spPr>
          <a:xfrm>
            <a:off x="8352498" y="5722450"/>
            <a:ext cx="1417760" cy="400110"/>
          </a:xfrm>
          <a:prstGeom prst="rect">
            <a:avLst/>
          </a:prstGeom>
        </p:spPr>
        <p:txBody>
          <a:bodyPr wrap="none">
            <a:spAutoFit/>
          </a:bodyPr>
          <a:lstStyle/>
          <a:p>
            <a:r>
              <a:rPr lang="x-none" sz="2000" dirty="0">
                <a:latin typeface="Franklin Gothic Medium" panose="020B0603020102020204" pitchFamily="34" charset="0"/>
              </a:rPr>
              <a:t>Си 5423</a:t>
            </a:r>
            <a:r>
              <a:rPr lang="uk-UA" sz="2000" dirty="0">
                <a:latin typeface="Franklin Gothic Medium" panose="020B0603020102020204" pitchFamily="34" charset="0"/>
              </a:rPr>
              <a:t>/3</a:t>
            </a:r>
            <a:endParaRPr lang="x-none" sz="2000" dirty="0">
              <a:latin typeface="Franklin Gothic Medium" panose="020B0603020102020204" pitchFamily="34" charset="0"/>
            </a:endParaRPr>
          </a:p>
        </p:txBody>
      </p:sp>
    </p:spTree>
    <p:extLst>
      <p:ext uri="{BB962C8B-B14F-4D97-AF65-F5344CB8AC3E}">
        <p14:creationId xmlns="" xmlns:p14="http://schemas.microsoft.com/office/powerpoint/2010/main" val="1844375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F22651AB-17FA-4588-A3BC-FAFA32D529FC}"/>
              </a:ext>
            </a:extLst>
          </p:cNvPr>
          <p:cNvSpPr/>
          <p:nvPr/>
        </p:nvSpPr>
        <p:spPr>
          <a:xfrm>
            <a:off x="703385" y="282209"/>
            <a:ext cx="11377246" cy="369332"/>
          </a:xfrm>
          <a:prstGeom prst="rect">
            <a:avLst/>
          </a:prstGeom>
        </p:spPr>
        <p:txBody>
          <a:bodyPr wrap="square">
            <a:spAutoFit/>
          </a:bodyPr>
          <a:lstStyle/>
          <a:p>
            <a:endParaRPr lang="x-none" dirty="0"/>
          </a:p>
        </p:txBody>
      </p:sp>
      <p:sp>
        <p:nvSpPr>
          <p:cNvPr id="3" name="Прямоугольник 2">
            <a:extLst>
              <a:ext uri="{FF2B5EF4-FFF2-40B4-BE49-F238E27FC236}">
                <a16:creationId xmlns="" xmlns:a16="http://schemas.microsoft.com/office/drawing/2014/main" id="{49013BB4-C54B-4BB3-A179-F632DEB064C1}"/>
              </a:ext>
            </a:extLst>
          </p:cNvPr>
          <p:cNvSpPr/>
          <p:nvPr/>
        </p:nvSpPr>
        <p:spPr>
          <a:xfrm>
            <a:off x="278558" y="221518"/>
            <a:ext cx="11618885" cy="646331"/>
          </a:xfrm>
          <a:prstGeom prst="rect">
            <a:avLst/>
          </a:prstGeom>
        </p:spPr>
        <p:txBody>
          <a:bodyPr wrap="square">
            <a:spAutoFit/>
          </a:bodyPr>
          <a:lstStyle/>
          <a:p>
            <a:pPr algn="just"/>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В обов’язки ЦАТ входив нагляд за церковними </a:t>
            </a:r>
            <a:r>
              <a:rPr lang="uk-UA" dirty="0" smtClean="0">
                <a:latin typeface="Franklin Gothic Medium" panose="020B0603020102020204" pitchFamily="34" charset="0"/>
                <a:ea typeface="Microsoft Sans Serif" panose="020B0604020202020204" pitchFamily="34" charset="0"/>
                <a:cs typeface="Microsoft Sans Serif" panose="020B0604020202020204" pitchFamily="34" charset="0"/>
              </a:rPr>
              <a:t>архітектурними </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пам’ятками та їх перебудовою. </a:t>
            </a:r>
            <a:r>
              <a:rPr lang="uk-UA" dirty="0" smtClean="0">
                <a:latin typeface="Franklin Gothic Medium" panose="020B0603020102020204" pitchFamily="34" charset="0"/>
                <a:ea typeface="Microsoft Sans Serif" panose="020B0604020202020204" pitchFamily="34" charset="0"/>
                <a:cs typeface="Microsoft Sans Serif" panose="020B0604020202020204" pitchFamily="34" charset="0"/>
              </a:rPr>
              <a:t>Сам </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М. І. Петров змушений був займатися ще й цією ділянкою.</a:t>
            </a:r>
            <a:endParaRPr lang="x-none" dirty="0">
              <a:latin typeface="Franklin Gothic Medium" panose="020B0603020102020204" pitchFamily="34" charset="0"/>
            </a:endParaRPr>
          </a:p>
        </p:txBody>
      </p:sp>
      <p:pic>
        <p:nvPicPr>
          <p:cNvPr id="7" name="Рисунок 6">
            <a:extLst>
              <a:ext uri="{FF2B5EF4-FFF2-40B4-BE49-F238E27FC236}">
                <a16:creationId xmlns="" xmlns:a16="http://schemas.microsoft.com/office/drawing/2014/main" id="{7FFA4068-8338-440E-B3CF-9C1ED7B818ED}"/>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78558" y="1113206"/>
            <a:ext cx="2664772" cy="3987504"/>
          </a:xfrm>
          <a:prstGeom prst="rect">
            <a:avLst/>
          </a:prstGeom>
          <a:ln w="28575">
            <a:solidFill>
              <a:srgbClr val="674C3B"/>
            </a:solidFill>
          </a:ln>
          <a:effectLst>
            <a:outerShdw blurRad="63500" sx="102000" sy="102000" algn="ctr" rotWithShape="0">
              <a:prstClr val="black">
                <a:alpha val="40000"/>
              </a:prstClr>
            </a:outerShdw>
          </a:effectLst>
        </p:spPr>
      </p:pic>
      <p:pic>
        <p:nvPicPr>
          <p:cNvPr id="9" name="Рисунок 8">
            <a:extLst>
              <a:ext uri="{FF2B5EF4-FFF2-40B4-BE49-F238E27FC236}">
                <a16:creationId xmlns="" xmlns:a16="http://schemas.microsoft.com/office/drawing/2014/main" id="{416F7D82-967D-4A68-ADD0-797921C6A578}"/>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245089" y="1977326"/>
            <a:ext cx="2709496" cy="3987504"/>
          </a:xfrm>
          <a:prstGeom prst="rect">
            <a:avLst/>
          </a:prstGeom>
          <a:ln w="28575">
            <a:solidFill>
              <a:srgbClr val="674C3B"/>
            </a:solidFill>
          </a:ln>
          <a:effectLst>
            <a:outerShdw blurRad="63500" sx="102000" sy="102000" algn="ctr" rotWithShape="0">
              <a:prstClr val="black">
                <a:alpha val="40000"/>
              </a:prstClr>
            </a:outerShdw>
          </a:effectLst>
        </p:spPr>
      </p:pic>
      <p:pic>
        <p:nvPicPr>
          <p:cNvPr id="13" name="Рисунок 12">
            <a:extLst>
              <a:ext uri="{FF2B5EF4-FFF2-40B4-BE49-F238E27FC236}">
                <a16:creationId xmlns="" xmlns:a16="http://schemas.microsoft.com/office/drawing/2014/main" id="{2B248627-D582-4557-BD0D-02B6FAE21D77}"/>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l="2338" t="4182" r="5699" b="4092"/>
          <a:stretch/>
        </p:blipFill>
        <p:spPr>
          <a:xfrm>
            <a:off x="6274553" y="1113206"/>
            <a:ext cx="2664772" cy="3987504"/>
          </a:xfrm>
          <a:prstGeom prst="rect">
            <a:avLst/>
          </a:prstGeom>
          <a:ln w="28575">
            <a:solidFill>
              <a:srgbClr val="674C3B"/>
            </a:solidFill>
          </a:ln>
          <a:effectLst>
            <a:outerShdw blurRad="63500" sx="102000" sy="102000" algn="ctr" rotWithShape="0">
              <a:prstClr val="black">
                <a:alpha val="40000"/>
              </a:prstClr>
            </a:outerShdw>
          </a:effectLst>
        </p:spPr>
      </p:pic>
      <p:pic>
        <p:nvPicPr>
          <p:cNvPr id="15" name="Рисунок 14">
            <a:extLst>
              <a:ext uri="{FF2B5EF4-FFF2-40B4-BE49-F238E27FC236}">
                <a16:creationId xmlns="" xmlns:a16="http://schemas.microsoft.com/office/drawing/2014/main" id="{486CAE03-022D-43E0-BEFC-4594EA7F63BE}"/>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9259293" y="1977326"/>
            <a:ext cx="2654149" cy="3987504"/>
          </a:xfrm>
          <a:prstGeom prst="rect">
            <a:avLst/>
          </a:prstGeom>
          <a:ln w="28575">
            <a:solidFill>
              <a:srgbClr val="674C3B"/>
            </a:solidFill>
          </a:ln>
          <a:effectLst>
            <a:outerShdw blurRad="63500" sx="102000" sy="102000" algn="ctr" rotWithShape="0">
              <a:prstClr val="black">
                <a:alpha val="40000"/>
              </a:prstClr>
            </a:outerShdw>
          </a:effectLst>
        </p:spPr>
      </p:pic>
      <p:sp>
        <p:nvSpPr>
          <p:cNvPr id="4" name="Прямоугольник 3">
            <a:extLst>
              <a:ext uri="{FF2B5EF4-FFF2-40B4-BE49-F238E27FC236}">
                <a16:creationId xmlns="" xmlns:a16="http://schemas.microsoft.com/office/drawing/2014/main" id="{B94F96A5-6CB7-4FC4-A607-19409AB446F4}"/>
              </a:ext>
            </a:extLst>
          </p:cNvPr>
          <p:cNvSpPr/>
          <p:nvPr/>
        </p:nvSpPr>
        <p:spPr>
          <a:xfrm>
            <a:off x="161456" y="5124549"/>
            <a:ext cx="1289969" cy="400110"/>
          </a:xfrm>
          <a:prstGeom prst="rect">
            <a:avLst/>
          </a:prstGeom>
        </p:spPr>
        <p:txBody>
          <a:bodyPr wrap="none">
            <a:spAutoFit/>
          </a:bodyPr>
          <a:lstStyle/>
          <a:p>
            <a:r>
              <a:rPr lang="x-none" sz="2000" dirty="0">
                <a:latin typeface="Franklin Gothic Medium" panose="020B0603020102020204" pitchFamily="34" charset="0"/>
              </a:rPr>
              <a:t>Ви 23597</a:t>
            </a:r>
          </a:p>
        </p:txBody>
      </p:sp>
      <p:sp>
        <p:nvSpPr>
          <p:cNvPr id="8" name="Прямоугольник 7">
            <a:extLst>
              <a:ext uri="{FF2B5EF4-FFF2-40B4-BE49-F238E27FC236}">
                <a16:creationId xmlns="" xmlns:a16="http://schemas.microsoft.com/office/drawing/2014/main" id="{34F63AED-7453-4178-BAF9-1C65CF49E796}"/>
              </a:ext>
            </a:extLst>
          </p:cNvPr>
          <p:cNvSpPr/>
          <p:nvPr/>
        </p:nvSpPr>
        <p:spPr>
          <a:xfrm>
            <a:off x="3171113" y="5964830"/>
            <a:ext cx="1428724" cy="400110"/>
          </a:xfrm>
          <a:prstGeom prst="rect">
            <a:avLst/>
          </a:prstGeom>
        </p:spPr>
        <p:txBody>
          <a:bodyPr wrap="none">
            <a:spAutoFit/>
          </a:bodyPr>
          <a:lstStyle/>
          <a:p>
            <a:r>
              <a:rPr lang="x-none" sz="2000" dirty="0">
                <a:latin typeface="Franklin Gothic Medium" panose="020B0603020102020204" pitchFamily="34" charset="0"/>
              </a:rPr>
              <a:t>Во 387680</a:t>
            </a:r>
          </a:p>
        </p:txBody>
      </p:sp>
      <p:sp>
        <p:nvSpPr>
          <p:cNvPr id="10" name="Прямоугольник 9">
            <a:extLst>
              <a:ext uri="{FF2B5EF4-FFF2-40B4-BE49-F238E27FC236}">
                <a16:creationId xmlns="" xmlns:a16="http://schemas.microsoft.com/office/drawing/2014/main" id="{CF57265E-B74B-4C57-BB05-CF90908798B0}"/>
              </a:ext>
            </a:extLst>
          </p:cNvPr>
          <p:cNvSpPr/>
          <p:nvPr/>
        </p:nvSpPr>
        <p:spPr>
          <a:xfrm>
            <a:off x="269407" y="1089367"/>
            <a:ext cx="610039" cy="307777"/>
          </a:xfrm>
          <a:prstGeom prst="rect">
            <a:avLst/>
          </a:prstGeom>
        </p:spPr>
        <p:txBody>
          <a:bodyPr wrap="none">
            <a:spAutoFit/>
          </a:bodyPr>
          <a:lstStyle/>
          <a:p>
            <a:r>
              <a:rPr lang="x-none" sz="1400" dirty="0">
                <a:latin typeface="Franklin Gothic Medium" panose="020B0603020102020204" pitchFamily="34" charset="0"/>
              </a:rPr>
              <a:t>1896</a:t>
            </a:r>
          </a:p>
        </p:txBody>
      </p:sp>
      <p:sp>
        <p:nvSpPr>
          <p:cNvPr id="11" name="Прямоугольник 10">
            <a:extLst>
              <a:ext uri="{FF2B5EF4-FFF2-40B4-BE49-F238E27FC236}">
                <a16:creationId xmlns="" xmlns:a16="http://schemas.microsoft.com/office/drawing/2014/main" id="{E1B0B789-5479-4BFE-93E1-4746674E8EBE}"/>
              </a:ext>
            </a:extLst>
          </p:cNvPr>
          <p:cNvSpPr/>
          <p:nvPr/>
        </p:nvSpPr>
        <p:spPr>
          <a:xfrm>
            <a:off x="3221529" y="1977326"/>
            <a:ext cx="610039" cy="307777"/>
          </a:xfrm>
          <a:prstGeom prst="rect">
            <a:avLst/>
          </a:prstGeom>
        </p:spPr>
        <p:txBody>
          <a:bodyPr wrap="none">
            <a:spAutoFit/>
          </a:bodyPr>
          <a:lstStyle/>
          <a:p>
            <a:r>
              <a:rPr lang="x-none" sz="1400" dirty="0">
                <a:latin typeface="Franklin Gothic Medium" panose="020B0603020102020204" pitchFamily="34" charset="0"/>
              </a:rPr>
              <a:t>189</a:t>
            </a:r>
            <a:r>
              <a:rPr lang="uk-UA" sz="1400" dirty="0">
                <a:latin typeface="Franklin Gothic Medium" panose="020B0603020102020204" pitchFamily="34" charset="0"/>
              </a:rPr>
              <a:t>9</a:t>
            </a:r>
            <a:endParaRPr lang="x-none" sz="1400" dirty="0">
              <a:latin typeface="Franklin Gothic Medium" panose="020B0603020102020204" pitchFamily="34" charset="0"/>
            </a:endParaRPr>
          </a:p>
        </p:txBody>
      </p:sp>
      <p:sp>
        <p:nvSpPr>
          <p:cNvPr id="12" name="Прямоугольник 11">
            <a:extLst>
              <a:ext uri="{FF2B5EF4-FFF2-40B4-BE49-F238E27FC236}">
                <a16:creationId xmlns="" xmlns:a16="http://schemas.microsoft.com/office/drawing/2014/main" id="{963FABC6-30B3-4C88-BD34-9F2A193E91C3}"/>
              </a:ext>
            </a:extLst>
          </p:cNvPr>
          <p:cNvSpPr/>
          <p:nvPr/>
        </p:nvSpPr>
        <p:spPr>
          <a:xfrm>
            <a:off x="6282986" y="1053255"/>
            <a:ext cx="603370"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901</a:t>
            </a:r>
            <a:endParaRPr lang="x-none" sz="1400" dirty="0">
              <a:latin typeface="Franklin Gothic Medium" panose="020B0603020102020204" pitchFamily="34" charset="0"/>
            </a:endParaRPr>
          </a:p>
        </p:txBody>
      </p:sp>
      <p:sp>
        <p:nvSpPr>
          <p:cNvPr id="14" name="Прямоугольник 13">
            <a:extLst>
              <a:ext uri="{FF2B5EF4-FFF2-40B4-BE49-F238E27FC236}">
                <a16:creationId xmlns="" xmlns:a16="http://schemas.microsoft.com/office/drawing/2014/main" id="{59CF1AD4-4319-4334-A4D7-C8A97FC7E71D}"/>
              </a:ext>
            </a:extLst>
          </p:cNvPr>
          <p:cNvSpPr/>
          <p:nvPr/>
        </p:nvSpPr>
        <p:spPr>
          <a:xfrm>
            <a:off x="9285808" y="1977326"/>
            <a:ext cx="607859"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908</a:t>
            </a:r>
            <a:endParaRPr lang="x-none" sz="1400" dirty="0">
              <a:latin typeface="Franklin Gothic Medium" panose="020B0603020102020204" pitchFamily="34" charset="0"/>
            </a:endParaRPr>
          </a:p>
        </p:txBody>
      </p:sp>
      <p:sp>
        <p:nvSpPr>
          <p:cNvPr id="16" name="Прямоугольник 15">
            <a:extLst>
              <a:ext uri="{FF2B5EF4-FFF2-40B4-BE49-F238E27FC236}">
                <a16:creationId xmlns="" xmlns:a16="http://schemas.microsoft.com/office/drawing/2014/main" id="{0EECF4C6-2971-428C-9BF4-ACE54A4C1BD4}"/>
              </a:ext>
            </a:extLst>
          </p:cNvPr>
          <p:cNvSpPr/>
          <p:nvPr/>
        </p:nvSpPr>
        <p:spPr>
          <a:xfrm>
            <a:off x="6256344" y="5100710"/>
            <a:ext cx="1440907" cy="400110"/>
          </a:xfrm>
          <a:prstGeom prst="rect">
            <a:avLst/>
          </a:prstGeom>
        </p:spPr>
        <p:txBody>
          <a:bodyPr wrap="none">
            <a:spAutoFit/>
          </a:bodyPr>
          <a:lstStyle/>
          <a:p>
            <a:r>
              <a:rPr lang="x-none" sz="2000" dirty="0">
                <a:latin typeface="Franklin Gothic Medium" panose="020B0603020102020204" pitchFamily="34" charset="0"/>
              </a:rPr>
              <a:t>Во 127366</a:t>
            </a:r>
          </a:p>
        </p:txBody>
      </p:sp>
      <p:sp>
        <p:nvSpPr>
          <p:cNvPr id="17" name="Прямоугольник 16">
            <a:extLst>
              <a:ext uri="{FF2B5EF4-FFF2-40B4-BE49-F238E27FC236}">
                <a16:creationId xmlns="" xmlns:a16="http://schemas.microsoft.com/office/drawing/2014/main" id="{21CAACAC-85A1-47CA-A04E-BCE3C24DD971}"/>
              </a:ext>
            </a:extLst>
          </p:cNvPr>
          <p:cNvSpPr/>
          <p:nvPr/>
        </p:nvSpPr>
        <p:spPr>
          <a:xfrm>
            <a:off x="9152064" y="5964830"/>
            <a:ext cx="1434303" cy="400110"/>
          </a:xfrm>
          <a:prstGeom prst="rect">
            <a:avLst/>
          </a:prstGeom>
        </p:spPr>
        <p:txBody>
          <a:bodyPr wrap="none">
            <a:spAutoFit/>
          </a:bodyPr>
          <a:lstStyle/>
          <a:p>
            <a:r>
              <a:rPr lang="x-none" sz="2000" dirty="0">
                <a:latin typeface="Franklin Gothic Medium" panose="020B0603020102020204" pitchFamily="34" charset="0"/>
              </a:rPr>
              <a:t>Во 329164</a:t>
            </a:r>
          </a:p>
        </p:txBody>
      </p:sp>
    </p:spTree>
    <p:extLst>
      <p:ext uri="{BB962C8B-B14F-4D97-AF65-F5344CB8AC3E}">
        <p14:creationId xmlns="" xmlns:p14="http://schemas.microsoft.com/office/powerpoint/2010/main" val="44646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680796" y="595654"/>
            <a:ext cx="7326443" cy="1015663"/>
          </a:xfrm>
          <a:prstGeom prst="rect">
            <a:avLst/>
          </a:prstGeom>
        </p:spPr>
        <p:txBody>
          <a:bodyPr wrap="square">
            <a:spAutoFit/>
          </a:bodyPr>
          <a:lstStyle/>
          <a:p>
            <a:pPr algn="just"/>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14 листопада 1918 року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вийшов</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наказ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гетьмана</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всієї</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України</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Павла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Скоропадського</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«Про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призначення</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дійсних</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членів</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УАН», що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визначив</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12 перших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українських</a:t>
            </a:r>
            <a:r>
              <a:rPr lang="ru-RU" sz="2000"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 </a:t>
            </a:r>
            <a:r>
              <a:rPr lang="ru-RU" sz="2000" dirty="0" err="1">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академіків</a:t>
            </a:r>
            <a:r>
              <a:rPr lang="ru-RU" sz="2000"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rPr>
              <a:t>.</a:t>
            </a:r>
          </a:p>
        </p:txBody>
      </p:sp>
      <p:pic>
        <p:nvPicPr>
          <p:cNvPr id="8" name="Рисунок 7">
            <a:extLst>
              <a:ext uri="{FF2B5EF4-FFF2-40B4-BE49-F238E27FC236}">
                <a16:creationId xmlns="" xmlns:a16="http://schemas.microsoft.com/office/drawing/2014/main" id="{A7806A84-6FBD-4809-90B5-861E25F73773}"/>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l="8623" t="13159" r="9188" b="3765"/>
          <a:stretch/>
        </p:blipFill>
        <p:spPr>
          <a:xfrm>
            <a:off x="8176806" y="290448"/>
            <a:ext cx="3334398" cy="6277103"/>
          </a:xfrm>
          <a:prstGeom prst="rect">
            <a:avLst/>
          </a:prstGeom>
          <a:ln>
            <a:solidFill>
              <a:srgbClr val="3D3123"/>
            </a:solidFill>
          </a:ln>
          <a:effectLst>
            <a:outerShdw blurRad="190500" algn="tl" rotWithShape="0">
              <a:srgbClr val="000000">
                <a:alpha val="70000"/>
              </a:srgbClr>
            </a:outerShdw>
          </a:effectLst>
        </p:spPr>
      </p:pic>
      <p:pic>
        <p:nvPicPr>
          <p:cNvPr id="10" name="Рисунок 9">
            <a:extLst>
              <a:ext uri="{FF2B5EF4-FFF2-40B4-BE49-F238E27FC236}">
                <a16:creationId xmlns="" xmlns:a16="http://schemas.microsoft.com/office/drawing/2014/main" id="{A2B46E25-1879-4C04-843E-612099C79D5F}"/>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80796" y="1938402"/>
            <a:ext cx="3619298" cy="4038515"/>
          </a:xfrm>
          <a:prstGeom prst="rect">
            <a:avLst/>
          </a:prstGeom>
          <a:ln>
            <a:solidFill>
              <a:srgbClr val="3D3123"/>
            </a:solidFill>
          </a:ln>
          <a:effectLst>
            <a:outerShdw blurRad="190500" algn="tl" rotWithShape="0">
              <a:srgbClr val="000000">
                <a:alpha val="70000"/>
              </a:srgbClr>
            </a:outerShdw>
          </a:effectLst>
        </p:spPr>
      </p:pic>
      <p:sp>
        <p:nvSpPr>
          <p:cNvPr id="11" name="Прямоугольник 10">
            <a:extLst>
              <a:ext uri="{FF2B5EF4-FFF2-40B4-BE49-F238E27FC236}">
                <a16:creationId xmlns="" xmlns:a16="http://schemas.microsoft.com/office/drawing/2014/main" id="{C3C0B6F3-7538-45F2-85D3-A573E546B4FC}"/>
              </a:ext>
            </a:extLst>
          </p:cNvPr>
          <p:cNvSpPr/>
          <p:nvPr/>
        </p:nvSpPr>
        <p:spPr>
          <a:xfrm>
            <a:off x="4469661" y="2394642"/>
            <a:ext cx="3837841" cy="2677656"/>
          </a:xfrm>
          <a:prstGeom prst="rect">
            <a:avLst/>
          </a:prstGeom>
        </p:spPr>
        <p:txBody>
          <a:bodyPr wrap="square">
            <a:spAutoFit/>
          </a:bodyPr>
          <a:lstStyle/>
          <a:p>
            <a:r>
              <a:rPr lang="ru-RU" sz="2000" dirty="0">
                <a:solidFill>
                  <a:srgbClr val="3D3123"/>
                </a:solidFill>
                <a:latin typeface="Franklin Gothic Medium" panose="020B0603020102020204" pitchFamily="34" charset="0"/>
                <a:cs typeface="Courier New" panose="02070309020205020404" pitchFamily="49" charset="0"/>
              </a:rPr>
              <a:t>Одним </a:t>
            </a:r>
            <a:r>
              <a:rPr lang="ru-RU" sz="2000" dirty="0" err="1">
                <a:solidFill>
                  <a:srgbClr val="3D3123"/>
                </a:solidFill>
                <a:latin typeface="Franklin Gothic Medium" panose="020B0603020102020204" pitchFamily="34" charset="0"/>
                <a:cs typeface="Courier New" panose="02070309020205020404" pitchFamily="49" charset="0"/>
              </a:rPr>
              <a:t>із</a:t>
            </a:r>
            <a:r>
              <a:rPr lang="ru-RU" sz="2000" dirty="0">
                <a:solidFill>
                  <a:srgbClr val="3D3123"/>
                </a:solidFill>
                <a:latin typeface="Franklin Gothic Medium" panose="020B0603020102020204" pitchFamily="34" charset="0"/>
                <a:cs typeface="Courier New" panose="02070309020205020404" pitchFamily="49" charset="0"/>
              </a:rPr>
              <a:t> них </a:t>
            </a:r>
            <a:r>
              <a:rPr lang="ru-RU" sz="2000" dirty="0" err="1">
                <a:solidFill>
                  <a:srgbClr val="3D3123"/>
                </a:solidFill>
                <a:latin typeface="Franklin Gothic Medium" panose="020B0603020102020204" pitchFamily="34" charset="0"/>
                <a:cs typeface="Courier New" panose="02070309020205020404" pitchFamily="49" charset="0"/>
              </a:rPr>
              <a:t>був</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видатний</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історик</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української</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літератури</a:t>
            </a:r>
            <a:r>
              <a:rPr lang="ru-RU" sz="2000" dirty="0">
                <a:solidFill>
                  <a:srgbClr val="3D3123"/>
                </a:solidFill>
                <a:latin typeface="Franklin Gothic Medium" panose="020B0603020102020204" pitchFamily="34" charset="0"/>
                <a:cs typeface="Courier New" panose="02070309020205020404" pitchFamily="49" charset="0"/>
              </a:rPr>
              <a:t> і </a:t>
            </a:r>
            <a:r>
              <a:rPr lang="ru-RU" sz="2000" dirty="0" err="1">
                <a:solidFill>
                  <a:srgbClr val="3D3123"/>
                </a:solidFill>
                <a:latin typeface="Franklin Gothic Medium" panose="020B0603020102020204" pitchFamily="34" charset="0"/>
                <a:cs typeface="Courier New" panose="02070309020205020404" pitchFamily="49" charset="0"/>
              </a:rPr>
              <a:t>української</a:t>
            </a:r>
            <a:r>
              <a:rPr lang="ru-RU" sz="2000" dirty="0">
                <a:solidFill>
                  <a:srgbClr val="3D3123"/>
                </a:solidFill>
                <a:latin typeface="Franklin Gothic Medium" panose="020B0603020102020204" pitchFamily="34" charset="0"/>
                <a:cs typeface="Courier New" panose="02070309020205020404" pitchFamily="49" charset="0"/>
              </a:rPr>
              <a:t> науки, </a:t>
            </a:r>
            <a:r>
              <a:rPr lang="ru-RU" sz="2000" dirty="0" err="1">
                <a:solidFill>
                  <a:srgbClr val="3D3123"/>
                </a:solidFill>
                <a:latin typeface="Franklin Gothic Medium" panose="020B0603020102020204" pitchFamily="34" charset="0"/>
                <a:cs typeface="Courier New" panose="02070309020205020404" pitchFamily="49" charset="0"/>
              </a:rPr>
              <a:t>етнограф</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церковний</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історик</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літературо</a:t>
            </a:r>
            <a:r>
              <a:rPr lang="ru-RU" sz="2000" dirty="0">
                <a:solidFill>
                  <a:srgbClr val="3D3123"/>
                </a:solidFill>
                <a:latin typeface="Franklin Gothic Medium" panose="020B0603020102020204" pitchFamily="34" charset="0"/>
                <a:cs typeface="Courier New" panose="02070309020205020404" pitchFamily="49" charset="0"/>
              </a:rPr>
              <a:t>-</a:t>
            </a:r>
          </a:p>
          <a:p>
            <a:r>
              <a:rPr lang="ru-RU" sz="2000" dirty="0" err="1">
                <a:solidFill>
                  <a:srgbClr val="3D3123"/>
                </a:solidFill>
                <a:latin typeface="Franklin Gothic Medium" panose="020B0603020102020204" pitchFamily="34" charset="0"/>
                <a:cs typeface="Courier New" panose="02070309020205020404" pitchFamily="49" charset="0"/>
              </a:rPr>
              <a:t>знавець</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мистецтвознавець</a:t>
            </a:r>
            <a:r>
              <a:rPr lang="ru-RU" sz="2000" dirty="0">
                <a:solidFill>
                  <a:srgbClr val="3D3123"/>
                </a:solidFill>
                <a:latin typeface="Franklin Gothic Medium" panose="020B0603020102020204" pitchFamily="34" charset="0"/>
                <a:cs typeface="Courier New" panose="02070309020205020404" pitchFamily="49" charset="0"/>
              </a:rPr>
              <a:t>, археолог, </a:t>
            </a:r>
            <a:r>
              <a:rPr lang="ru-RU" sz="2000" dirty="0" err="1">
                <a:solidFill>
                  <a:srgbClr val="3D3123"/>
                </a:solidFill>
                <a:latin typeface="Franklin Gothic Medium" panose="020B0603020102020204" pitchFamily="34" charset="0"/>
                <a:cs typeface="Courier New" panose="02070309020205020404" pitchFamily="49" charset="0"/>
              </a:rPr>
              <a:t>краєзнавець</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громадський</a:t>
            </a:r>
            <a:r>
              <a:rPr lang="ru-RU" sz="2000" dirty="0">
                <a:solidFill>
                  <a:srgbClr val="3D3123"/>
                </a:solidFill>
                <a:latin typeface="Franklin Gothic Medium" panose="020B0603020102020204" pitchFamily="34" charset="0"/>
                <a:cs typeface="Courier New" panose="02070309020205020404" pitchFamily="49" charset="0"/>
              </a:rPr>
              <a:t> </a:t>
            </a:r>
            <a:r>
              <a:rPr lang="ru-RU" sz="2000" dirty="0" err="1">
                <a:solidFill>
                  <a:srgbClr val="3D3123"/>
                </a:solidFill>
                <a:latin typeface="Franklin Gothic Medium" panose="020B0603020102020204" pitchFamily="34" charset="0"/>
                <a:cs typeface="Courier New" panose="02070309020205020404" pitchFamily="49" charset="0"/>
              </a:rPr>
              <a:t>діяч</a:t>
            </a:r>
            <a:r>
              <a:rPr lang="ru-RU" b="1" dirty="0">
                <a:solidFill>
                  <a:srgbClr val="3D3123"/>
                </a:solidFill>
                <a:latin typeface="Franklin Gothic Medium" panose="020B0603020102020204" pitchFamily="34" charset="0"/>
                <a:cs typeface="Courier New" panose="02070309020205020404" pitchFamily="49" charset="0"/>
              </a:rPr>
              <a:t>– </a:t>
            </a:r>
            <a:r>
              <a:rPr lang="ru-RU" sz="2400" b="1" dirty="0">
                <a:solidFill>
                  <a:srgbClr val="3D3123"/>
                </a:solidFill>
                <a:latin typeface="Franklin Gothic Medium" panose="020B0603020102020204" pitchFamily="34" charset="0"/>
                <a:cs typeface="Courier New" panose="02070309020205020404" pitchFamily="49" charset="0"/>
              </a:rPr>
              <a:t>Микола </a:t>
            </a:r>
            <a:r>
              <a:rPr lang="ru-RU" sz="2400" b="1" dirty="0" err="1">
                <a:solidFill>
                  <a:srgbClr val="3D3123"/>
                </a:solidFill>
                <a:latin typeface="Franklin Gothic Medium" panose="020B0603020102020204" pitchFamily="34" charset="0"/>
                <a:cs typeface="Courier New" panose="02070309020205020404" pitchFamily="49" charset="0"/>
              </a:rPr>
              <a:t>Іванович</a:t>
            </a:r>
            <a:r>
              <a:rPr lang="ru-RU" sz="2400" b="1" dirty="0">
                <a:solidFill>
                  <a:srgbClr val="3D3123"/>
                </a:solidFill>
                <a:latin typeface="Franklin Gothic Medium" panose="020B0603020102020204" pitchFamily="34" charset="0"/>
                <a:cs typeface="Courier New" panose="02070309020205020404" pitchFamily="49" charset="0"/>
              </a:rPr>
              <a:t> Петров</a:t>
            </a:r>
            <a:r>
              <a:rPr lang="ru-RU" b="1" dirty="0">
                <a:solidFill>
                  <a:srgbClr val="3D3123"/>
                </a:solidFill>
                <a:latin typeface="Franklin Gothic Medium" panose="020B0603020102020204" pitchFamily="34" charset="0"/>
                <a:cs typeface="Courier New" panose="02070309020205020404" pitchFamily="49" charset="0"/>
              </a:rPr>
              <a:t>.</a:t>
            </a:r>
            <a:endParaRPr lang="x-none" b="1" dirty="0">
              <a:solidFill>
                <a:srgbClr val="3D3123"/>
              </a:solidFill>
              <a:latin typeface="Franklin Gothic Medium" panose="020B0603020102020204" pitchFamily="34" charset="0"/>
              <a:cs typeface="Courier New" panose="02070309020205020404" pitchFamily="49" charset="0"/>
            </a:endParaRPr>
          </a:p>
        </p:txBody>
      </p:sp>
    </p:spTree>
    <p:extLst>
      <p:ext uri="{BB962C8B-B14F-4D97-AF65-F5344CB8AC3E}">
        <p14:creationId xmlns="" xmlns:p14="http://schemas.microsoft.com/office/powerpoint/2010/main" val="363634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E420243D-2BA4-4895-8F64-152239EAC812}"/>
              </a:ext>
            </a:extLst>
          </p:cNvPr>
          <p:cNvSpPr/>
          <p:nvPr/>
        </p:nvSpPr>
        <p:spPr>
          <a:xfrm>
            <a:off x="1192101" y="272534"/>
            <a:ext cx="184731" cy="369332"/>
          </a:xfrm>
          <a:prstGeom prst="rect">
            <a:avLst/>
          </a:prstGeom>
        </p:spPr>
        <p:txBody>
          <a:bodyPr wrap="none">
            <a:spAutoFit/>
          </a:bodyPr>
          <a:lstStyle/>
          <a:p>
            <a:endParaRPr lang="x-none" dirty="0"/>
          </a:p>
        </p:txBody>
      </p:sp>
      <p:sp>
        <p:nvSpPr>
          <p:cNvPr id="3" name="Прямоугольник 2">
            <a:extLst>
              <a:ext uri="{FF2B5EF4-FFF2-40B4-BE49-F238E27FC236}">
                <a16:creationId xmlns="" xmlns:a16="http://schemas.microsoft.com/office/drawing/2014/main" id="{8DC203CA-4497-4844-B7BC-5948512231B1}"/>
              </a:ext>
            </a:extLst>
          </p:cNvPr>
          <p:cNvSpPr/>
          <p:nvPr/>
        </p:nvSpPr>
        <p:spPr>
          <a:xfrm>
            <a:off x="668214" y="272534"/>
            <a:ext cx="11041279" cy="1477328"/>
          </a:xfrm>
          <a:prstGeom prst="rect">
            <a:avLst/>
          </a:prstGeom>
        </p:spPr>
        <p:txBody>
          <a:bodyPr wrap="square">
            <a:spAutoFit/>
          </a:bodyPr>
          <a:lstStyle/>
          <a:p>
            <a:pPr algn="just"/>
            <a:r>
              <a:rPr lang="uk-UA" dirty="0">
                <a:latin typeface="Franklin Gothic Medium" panose="020B0603020102020204" pitchFamily="34" charset="0"/>
              </a:rPr>
              <a:t>М. І. Петров працював «до глибокої ночі». Предмети його занять були найрізноманітніші і стосувалися різних галузей науки: українського, </a:t>
            </a:r>
            <a:r>
              <a:rPr lang="uk-UA" dirty="0" smtClean="0">
                <a:latin typeface="Franklin Gothic Medium" panose="020B0603020102020204" pitchFamily="34" charset="0"/>
              </a:rPr>
              <a:t>російського </a:t>
            </a:r>
            <a:r>
              <a:rPr lang="uk-UA" dirty="0">
                <a:latin typeface="Franklin Gothic Medium" panose="020B0603020102020204" pitchFamily="34" charset="0"/>
              </a:rPr>
              <a:t>і західноєвропейського   літературознавства, історії (вітчизняної та зарубіжної), археології, мистецтвознавства, агіології, розколу, сектантства, історії духовних шкіл, топографії та картографії.</a:t>
            </a:r>
            <a:endParaRPr lang="x-none" dirty="0">
              <a:latin typeface="Franklin Gothic Medium" panose="020B0603020102020204" pitchFamily="34" charset="0"/>
            </a:endParaRPr>
          </a:p>
          <a:p>
            <a:pPr algn="just"/>
            <a:r>
              <a:rPr lang="ru-RU" dirty="0" err="1">
                <a:latin typeface="Franklin Gothic Medium" panose="020B0603020102020204" pitchFamily="34" charset="0"/>
              </a:rPr>
              <a:t>Вже</a:t>
            </a:r>
            <a:r>
              <a:rPr lang="ru-RU" dirty="0">
                <a:latin typeface="Franklin Gothic Medium" panose="020B0603020102020204" pitchFamily="34" charset="0"/>
              </a:rPr>
              <a:t> з 1867 р., </a:t>
            </a:r>
            <a:r>
              <a:rPr lang="ru-RU" dirty="0" err="1">
                <a:latin typeface="Franklin Gothic Medium" panose="020B0603020102020204" pitchFamily="34" charset="0"/>
              </a:rPr>
              <a:t>з'являються</a:t>
            </a:r>
            <a:r>
              <a:rPr lang="ru-RU" dirty="0">
                <a:latin typeface="Franklin Gothic Medium" panose="020B0603020102020204" pitchFamily="34" charset="0"/>
              </a:rPr>
              <a:t> </a:t>
            </a:r>
            <a:r>
              <a:rPr lang="ru-RU" dirty="0" err="1">
                <a:latin typeface="Franklin Gothic Medium" panose="020B0603020102020204" pitchFamily="34" charset="0"/>
              </a:rPr>
              <a:t>перші</a:t>
            </a:r>
            <a:r>
              <a:rPr lang="ru-RU" dirty="0">
                <a:latin typeface="Franklin Gothic Medium" panose="020B0603020102020204" pitchFamily="34" charset="0"/>
              </a:rPr>
              <a:t> </a:t>
            </a:r>
            <a:r>
              <a:rPr lang="ru-RU" dirty="0" err="1">
                <a:latin typeface="Franklin Gothic Medium" panose="020B0603020102020204" pitchFamily="34" charset="0"/>
              </a:rPr>
              <a:t>наукові</a:t>
            </a:r>
            <a:r>
              <a:rPr lang="ru-RU" dirty="0">
                <a:latin typeface="Franklin Gothic Medium" panose="020B0603020102020204" pitchFamily="34" charset="0"/>
              </a:rPr>
              <a:t> </a:t>
            </a:r>
            <a:r>
              <a:rPr lang="ru-RU" dirty="0" err="1">
                <a:latin typeface="Franklin Gothic Medium" panose="020B0603020102020204" pitchFamily="34" charset="0"/>
              </a:rPr>
              <a:t>публікації</a:t>
            </a:r>
            <a:r>
              <a:rPr lang="ru-RU" dirty="0">
                <a:latin typeface="Franklin Gothic Medium" panose="020B0603020102020204" pitchFamily="34" charset="0"/>
              </a:rPr>
              <a:t> М. І. Петрова з </a:t>
            </a:r>
            <a:r>
              <a:rPr lang="ru-RU" dirty="0" err="1">
                <a:latin typeface="Franklin Gothic Medium" panose="020B0603020102020204" pitchFamily="34" charset="0"/>
              </a:rPr>
              <a:t>питань</a:t>
            </a:r>
            <a:r>
              <a:rPr lang="ru-RU" dirty="0">
                <a:latin typeface="Franklin Gothic Medium" panose="020B0603020102020204" pitchFamily="34" charset="0"/>
              </a:rPr>
              <a:t> </a:t>
            </a:r>
            <a:r>
              <a:rPr lang="ru-RU" dirty="0" err="1">
                <a:latin typeface="Franklin Gothic Medium" panose="020B0603020102020204" pitchFamily="34" charset="0"/>
              </a:rPr>
              <a:t>церковної</a:t>
            </a:r>
            <a:r>
              <a:rPr lang="ru-RU" dirty="0">
                <a:latin typeface="Franklin Gothic Medium" panose="020B0603020102020204" pitchFamily="34" charset="0"/>
              </a:rPr>
              <a:t> </a:t>
            </a:r>
            <a:r>
              <a:rPr lang="ru-RU" dirty="0" err="1">
                <a:latin typeface="Franklin Gothic Medium" panose="020B0603020102020204" pitchFamily="34" charset="0"/>
              </a:rPr>
              <a:t>історії</a:t>
            </a:r>
            <a:r>
              <a:rPr lang="ru-RU" dirty="0">
                <a:latin typeface="Franklin Gothic Medium" panose="020B0603020102020204" pitchFamily="34" charset="0"/>
              </a:rPr>
              <a:t>. </a:t>
            </a:r>
            <a:endParaRPr lang="x-none" dirty="0">
              <a:latin typeface="Franklin Gothic Medium" panose="020B0603020102020204" pitchFamily="34" charset="0"/>
            </a:endParaRPr>
          </a:p>
        </p:txBody>
      </p:sp>
      <p:pic>
        <p:nvPicPr>
          <p:cNvPr id="9" name="Рисунок 8">
            <a:extLst>
              <a:ext uri="{FF2B5EF4-FFF2-40B4-BE49-F238E27FC236}">
                <a16:creationId xmlns="" xmlns:a16="http://schemas.microsoft.com/office/drawing/2014/main" id="{AE662285-E10E-430C-8AF4-1FDB2C835A8C}"/>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l="-24" t="4097" r="4569" b="3931"/>
          <a:stretch/>
        </p:blipFill>
        <p:spPr>
          <a:xfrm>
            <a:off x="522458" y="1972862"/>
            <a:ext cx="2476302" cy="3494274"/>
          </a:xfrm>
          <a:prstGeom prst="rect">
            <a:avLst/>
          </a:prstGeom>
          <a:ln w="28575">
            <a:solidFill>
              <a:srgbClr val="674C3B"/>
            </a:solidFill>
          </a:ln>
          <a:effectLst>
            <a:outerShdw blurRad="63500" sx="102000" sy="102000" algn="ctr" rotWithShape="0">
              <a:prstClr val="black">
                <a:alpha val="40000"/>
              </a:prstClr>
            </a:outerShdw>
          </a:effectLst>
        </p:spPr>
      </p:pic>
      <p:pic>
        <p:nvPicPr>
          <p:cNvPr id="11" name="Рисунок 10">
            <a:extLst>
              <a:ext uri="{FF2B5EF4-FFF2-40B4-BE49-F238E27FC236}">
                <a16:creationId xmlns="" xmlns:a16="http://schemas.microsoft.com/office/drawing/2014/main" id="{63A36B1E-F69F-448E-8458-A54AA1DFAAE6}"/>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3039" t="5339" r="4567" b="2688"/>
          <a:stretch/>
        </p:blipFill>
        <p:spPr>
          <a:xfrm>
            <a:off x="6314363" y="1972862"/>
            <a:ext cx="2476302" cy="3494274"/>
          </a:xfrm>
          <a:prstGeom prst="rect">
            <a:avLst/>
          </a:prstGeom>
          <a:ln w="28575">
            <a:solidFill>
              <a:srgbClr val="674C3B"/>
            </a:solidFill>
          </a:ln>
          <a:effectLst>
            <a:outerShdw blurRad="63500" sx="102000" sy="102000" algn="ctr" rotWithShape="0">
              <a:prstClr val="black">
                <a:alpha val="40000"/>
              </a:prstClr>
            </a:outerShdw>
          </a:effectLst>
        </p:spPr>
      </p:pic>
      <p:pic>
        <p:nvPicPr>
          <p:cNvPr id="8" name="Рисунок 7">
            <a:extLst>
              <a:ext uri="{FF2B5EF4-FFF2-40B4-BE49-F238E27FC236}">
                <a16:creationId xmlns="" xmlns:a16="http://schemas.microsoft.com/office/drawing/2014/main" id="{DAFD5D5A-059C-4CBB-B4D5-1D16F6724F8B}"/>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9193241" y="2277742"/>
            <a:ext cx="2476301" cy="3494272"/>
          </a:xfrm>
          <a:prstGeom prst="rect">
            <a:avLst/>
          </a:prstGeom>
          <a:ln w="28575">
            <a:solidFill>
              <a:srgbClr val="674C3B"/>
            </a:solidFill>
          </a:ln>
          <a:effectLst>
            <a:outerShdw blurRad="63500" sx="102000" sy="102000" algn="ctr" rotWithShape="0">
              <a:prstClr val="black">
                <a:alpha val="40000"/>
              </a:prstClr>
            </a:outerShdw>
          </a:effectLst>
        </p:spPr>
      </p:pic>
      <p:sp>
        <p:nvSpPr>
          <p:cNvPr id="4" name="Прямоугольник 3">
            <a:extLst>
              <a:ext uri="{FF2B5EF4-FFF2-40B4-BE49-F238E27FC236}">
                <a16:creationId xmlns="" xmlns:a16="http://schemas.microsoft.com/office/drawing/2014/main" id="{73CAE2F7-D193-45D1-87A8-5D555615D54E}"/>
              </a:ext>
            </a:extLst>
          </p:cNvPr>
          <p:cNvSpPr/>
          <p:nvPr/>
        </p:nvSpPr>
        <p:spPr>
          <a:xfrm>
            <a:off x="433965" y="5490081"/>
            <a:ext cx="2527359" cy="400110"/>
          </a:xfrm>
          <a:prstGeom prst="rect">
            <a:avLst/>
          </a:prstGeom>
        </p:spPr>
        <p:txBody>
          <a:bodyPr wrap="none">
            <a:spAutoFit/>
          </a:bodyPr>
          <a:lstStyle/>
          <a:p>
            <a:r>
              <a:rPr lang="x-none" sz="2000" dirty="0">
                <a:latin typeface="Franklin Gothic Medium" panose="020B0603020102020204" pitchFamily="34" charset="0"/>
              </a:rPr>
              <a:t>Айзеншток 10005</a:t>
            </a:r>
            <a:r>
              <a:rPr lang="uk-UA" sz="2000" dirty="0">
                <a:latin typeface="Franklin Gothic Medium" panose="020B0603020102020204" pitchFamily="34" charset="0"/>
              </a:rPr>
              <a:t>/</a:t>
            </a:r>
            <a:r>
              <a:rPr lang="x-none" sz="2000" dirty="0">
                <a:latin typeface="Franklin Gothic Medium" panose="020B0603020102020204" pitchFamily="34" charset="0"/>
              </a:rPr>
              <a:t>2</a:t>
            </a:r>
          </a:p>
        </p:txBody>
      </p:sp>
      <p:pic>
        <p:nvPicPr>
          <p:cNvPr id="10" name="Рисунок 9">
            <a:extLst>
              <a:ext uri="{FF2B5EF4-FFF2-40B4-BE49-F238E27FC236}">
                <a16:creationId xmlns="" xmlns:a16="http://schemas.microsoft.com/office/drawing/2014/main" id="{F0879EFF-1FE6-431B-816F-3E06BE2BB5F5}"/>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3399693" y="2277742"/>
            <a:ext cx="2476301" cy="3494273"/>
          </a:xfrm>
          <a:prstGeom prst="rect">
            <a:avLst/>
          </a:prstGeom>
          <a:ln w="28575">
            <a:solidFill>
              <a:srgbClr val="674C3B"/>
            </a:solidFill>
          </a:ln>
          <a:effectLst>
            <a:outerShdw blurRad="63500" sx="102000" sy="102000" algn="ctr" rotWithShape="0">
              <a:prstClr val="black">
                <a:alpha val="40000"/>
              </a:prstClr>
            </a:outerShdw>
          </a:effectLst>
        </p:spPr>
      </p:pic>
      <p:sp>
        <p:nvSpPr>
          <p:cNvPr id="7" name="Прямоугольник 6">
            <a:extLst>
              <a:ext uri="{FF2B5EF4-FFF2-40B4-BE49-F238E27FC236}">
                <a16:creationId xmlns="" xmlns:a16="http://schemas.microsoft.com/office/drawing/2014/main" id="{2ACCD89B-20DB-4169-B5C6-8286D3AAC98F}"/>
              </a:ext>
            </a:extLst>
          </p:cNvPr>
          <p:cNvSpPr/>
          <p:nvPr/>
        </p:nvSpPr>
        <p:spPr>
          <a:xfrm>
            <a:off x="480069" y="1870074"/>
            <a:ext cx="606448" cy="307777"/>
          </a:xfrm>
          <a:prstGeom prst="rect">
            <a:avLst/>
          </a:prstGeom>
        </p:spPr>
        <p:txBody>
          <a:bodyPr wrap="none">
            <a:spAutoFit/>
          </a:bodyPr>
          <a:lstStyle/>
          <a:p>
            <a:r>
              <a:rPr lang="x-none" sz="1400" dirty="0">
                <a:latin typeface="Franklin Gothic Medium" panose="020B0603020102020204" pitchFamily="34" charset="0"/>
              </a:rPr>
              <a:t>1881</a:t>
            </a:r>
          </a:p>
        </p:txBody>
      </p:sp>
      <p:sp>
        <p:nvSpPr>
          <p:cNvPr id="12" name="Прямоугольник 11">
            <a:extLst>
              <a:ext uri="{FF2B5EF4-FFF2-40B4-BE49-F238E27FC236}">
                <a16:creationId xmlns="" xmlns:a16="http://schemas.microsoft.com/office/drawing/2014/main" id="{F2683A6D-B9CB-4C7C-B1AF-D8E9A38FF9C0}"/>
              </a:ext>
            </a:extLst>
          </p:cNvPr>
          <p:cNvSpPr/>
          <p:nvPr/>
        </p:nvSpPr>
        <p:spPr>
          <a:xfrm>
            <a:off x="3397216" y="2239406"/>
            <a:ext cx="606448" cy="307777"/>
          </a:xfrm>
          <a:prstGeom prst="rect">
            <a:avLst/>
          </a:prstGeom>
        </p:spPr>
        <p:txBody>
          <a:bodyPr wrap="none">
            <a:spAutoFit/>
          </a:bodyPr>
          <a:lstStyle/>
          <a:p>
            <a:r>
              <a:rPr lang="x-none" sz="1400" dirty="0">
                <a:latin typeface="Franklin Gothic Medium" panose="020B0603020102020204" pitchFamily="34" charset="0"/>
              </a:rPr>
              <a:t>1881</a:t>
            </a:r>
          </a:p>
        </p:txBody>
      </p:sp>
      <p:sp>
        <p:nvSpPr>
          <p:cNvPr id="13" name="Прямоугольник 12">
            <a:extLst>
              <a:ext uri="{FF2B5EF4-FFF2-40B4-BE49-F238E27FC236}">
                <a16:creationId xmlns="" xmlns:a16="http://schemas.microsoft.com/office/drawing/2014/main" id="{5EE7D54F-6465-4568-B2AF-62A7BF397747}"/>
              </a:ext>
            </a:extLst>
          </p:cNvPr>
          <p:cNvSpPr/>
          <p:nvPr/>
        </p:nvSpPr>
        <p:spPr>
          <a:xfrm>
            <a:off x="3395289" y="5810351"/>
            <a:ext cx="1438279" cy="400110"/>
          </a:xfrm>
          <a:prstGeom prst="rect">
            <a:avLst/>
          </a:prstGeom>
        </p:spPr>
        <p:txBody>
          <a:bodyPr wrap="none">
            <a:spAutoFit/>
          </a:bodyPr>
          <a:lstStyle/>
          <a:p>
            <a:r>
              <a:rPr lang="x-none" sz="2000" dirty="0" err="1">
                <a:latin typeface="Franklin Gothic Medium" panose="020B0603020102020204" pitchFamily="34" charset="0"/>
              </a:rPr>
              <a:t>Ао</a:t>
            </a:r>
            <a:r>
              <a:rPr lang="x-none" sz="2000" dirty="0">
                <a:latin typeface="Franklin Gothic Medium" panose="020B0603020102020204" pitchFamily="34" charset="0"/>
              </a:rPr>
              <a:t> 108659</a:t>
            </a:r>
          </a:p>
        </p:txBody>
      </p:sp>
      <p:sp>
        <p:nvSpPr>
          <p:cNvPr id="14" name="Прямоугольник 13">
            <a:extLst>
              <a:ext uri="{FF2B5EF4-FFF2-40B4-BE49-F238E27FC236}">
                <a16:creationId xmlns="" xmlns:a16="http://schemas.microsoft.com/office/drawing/2014/main" id="{74169948-2477-4058-A84C-93497B153D7F}"/>
              </a:ext>
            </a:extLst>
          </p:cNvPr>
          <p:cNvSpPr/>
          <p:nvPr/>
        </p:nvSpPr>
        <p:spPr>
          <a:xfrm>
            <a:off x="6276927" y="5467385"/>
            <a:ext cx="1424172" cy="400110"/>
          </a:xfrm>
          <a:prstGeom prst="rect">
            <a:avLst/>
          </a:prstGeom>
        </p:spPr>
        <p:txBody>
          <a:bodyPr wrap="none">
            <a:spAutoFit/>
          </a:bodyPr>
          <a:lstStyle/>
          <a:p>
            <a:r>
              <a:rPr lang="x-none" sz="2000" dirty="0">
                <a:latin typeface="Franklin Gothic Medium" panose="020B0603020102020204" pitchFamily="34" charset="0"/>
              </a:rPr>
              <a:t>Ви 5495</a:t>
            </a:r>
            <a:r>
              <a:rPr lang="uk-UA" sz="2000" dirty="0">
                <a:latin typeface="Franklin Gothic Medium" panose="020B0603020102020204" pitchFamily="34" charset="0"/>
              </a:rPr>
              <a:t>/</a:t>
            </a:r>
            <a:r>
              <a:rPr lang="x-none" sz="2000" dirty="0">
                <a:latin typeface="Franklin Gothic Medium" panose="020B0603020102020204" pitchFamily="34" charset="0"/>
              </a:rPr>
              <a:t>1</a:t>
            </a:r>
          </a:p>
        </p:txBody>
      </p:sp>
      <p:sp>
        <p:nvSpPr>
          <p:cNvPr id="15" name="Прямоугольник 14">
            <a:extLst>
              <a:ext uri="{FF2B5EF4-FFF2-40B4-BE49-F238E27FC236}">
                <a16:creationId xmlns="" xmlns:a16="http://schemas.microsoft.com/office/drawing/2014/main" id="{80688143-EFF5-46F8-BB35-9995589CEE2A}"/>
              </a:ext>
            </a:extLst>
          </p:cNvPr>
          <p:cNvSpPr/>
          <p:nvPr/>
        </p:nvSpPr>
        <p:spPr>
          <a:xfrm>
            <a:off x="6276927" y="1891296"/>
            <a:ext cx="611065" cy="307777"/>
          </a:xfrm>
          <a:prstGeom prst="rect">
            <a:avLst/>
          </a:prstGeom>
        </p:spPr>
        <p:txBody>
          <a:bodyPr wrap="none">
            <a:spAutoFit/>
          </a:bodyPr>
          <a:lstStyle/>
          <a:p>
            <a:r>
              <a:rPr lang="x-none" sz="1400" dirty="0">
                <a:latin typeface="Franklin Gothic Medium" panose="020B0603020102020204" pitchFamily="34" charset="0"/>
              </a:rPr>
              <a:t>1884</a:t>
            </a:r>
          </a:p>
        </p:txBody>
      </p:sp>
      <p:sp>
        <p:nvSpPr>
          <p:cNvPr id="16" name="Прямоугольник 15">
            <a:extLst>
              <a:ext uri="{FF2B5EF4-FFF2-40B4-BE49-F238E27FC236}">
                <a16:creationId xmlns="" xmlns:a16="http://schemas.microsoft.com/office/drawing/2014/main" id="{292296AF-FC15-44CB-8761-CF7B2DD6C309}"/>
              </a:ext>
            </a:extLst>
          </p:cNvPr>
          <p:cNvSpPr/>
          <p:nvPr/>
        </p:nvSpPr>
        <p:spPr>
          <a:xfrm>
            <a:off x="9204497" y="2228691"/>
            <a:ext cx="610039" cy="307777"/>
          </a:xfrm>
          <a:prstGeom prst="rect">
            <a:avLst/>
          </a:prstGeom>
        </p:spPr>
        <p:txBody>
          <a:bodyPr wrap="none">
            <a:spAutoFit/>
          </a:bodyPr>
          <a:lstStyle/>
          <a:p>
            <a:r>
              <a:rPr lang="x-none" sz="1400" dirty="0">
                <a:latin typeface="Franklin Gothic Medium" panose="020B0603020102020204" pitchFamily="34" charset="0"/>
              </a:rPr>
              <a:t>188</a:t>
            </a:r>
            <a:r>
              <a:rPr lang="uk-UA" sz="1400" dirty="0">
                <a:latin typeface="Franklin Gothic Medium" panose="020B0603020102020204" pitchFamily="34" charset="0"/>
              </a:rPr>
              <a:t>8</a:t>
            </a:r>
            <a:endParaRPr lang="x-none" sz="1400" dirty="0">
              <a:latin typeface="Franklin Gothic Medium" panose="020B0603020102020204" pitchFamily="34" charset="0"/>
            </a:endParaRPr>
          </a:p>
        </p:txBody>
      </p:sp>
      <p:sp>
        <p:nvSpPr>
          <p:cNvPr id="17" name="Прямоугольник 16">
            <a:extLst>
              <a:ext uri="{FF2B5EF4-FFF2-40B4-BE49-F238E27FC236}">
                <a16:creationId xmlns="" xmlns:a16="http://schemas.microsoft.com/office/drawing/2014/main" id="{5E321FC9-C4B8-4090-8249-669683552860}"/>
              </a:ext>
            </a:extLst>
          </p:cNvPr>
          <p:cNvSpPr/>
          <p:nvPr/>
        </p:nvSpPr>
        <p:spPr>
          <a:xfrm>
            <a:off x="9139947" y="5772014"/>
            <a:ext cx="1291444" cy="400110"/>
          </a:xfrm>
          <a:prstGeom prst="rect">
            <a:avLst/>
          </a:prstGeom>
        </p:spPr>
        <p:txBody>
          <a:bodyPr wrap="none">
            <a:spAutoFit/>
          </a:bodyPr>
          <a:lstStyle/>
          <a:p>
            <a:r>
              <a:rPr lang="x-none" sz="2000" dirty="0">
                <a:latin typeface="Franklin Gothic Medium" panose="020B0603020102020204" pitchFamily="34" charset="0"/>
              </a:rPr>
              <a:t>Во 10325</a:t>
            </a:r>
          </a:p>
        </p:txBody>
      </p:sp>
    </p:spTree>
    <p:extLst>
      <p:ext uri="{BB962C8B-B14F-4D97-AF65-F5344CB8AC3E}">
        <p14:creationId xmlns="" xmlns:p14="http://schemas.microsoft.com/office/powerpoint/2010/main" val="332042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F0FC7432-6991-453F-A2B1-8DF8F03B8D86}"/>
              </a:ext>
            </a:extLst>
          </p:cNvPr>
          <p:cNvSpPr/>
          <p:nvPr/>
        </p:nvSpPr>
        <p:spPr>
          <a:xfrm>
            <a:off x="806441" y="442298"/>
            <a:ext cx="10816990" cy="646331"/>
          </a:xfrm>
          <a:prstGeom prst="rect">
            <a:avLst/>
          </a:prstGeom>
        </p:spPr>
        <p:txBody>
          <a:bodyPr wrap="square">
            <a:spAutoFit/>
          </a:bodyPr>
          <a:lstStyle/>
          <a:p>
            <a:r>
              <a:rPr lang="ru-RU" dirty="0" err="1">
                <a:latin typeface="Franklin Gothic Medium" panose="020B0603020102020204" pitchFamily="34" charset="0"/>
              </a:rPr>
              <a:t>Становлять</a:t>
            </a:r>
            <a:r>
              <a:rPr lang="ru-RU" dirty="0">
                <a:latin typeface="Franklin Gothic Medium" panose="020B0603020102020204" pitchFamily="34" charset="0"/>
              </a:rPr>
              <a:t> </a:t>
            </a:r>
            <a:r>
              <a:rPr lang="ru-RU" dirty="0" err="1">
                <a:latin typeface="Franklin Gothic Medium" panose="020B0603020102020204" pitchFamily="34" charset="0"/>
              </a:rPr>
              <a:t>інтерес</a:t>
            </a:r>
            <a:r>
              <a:rPr lang="ru-RU" dirty="0">
                <a:latin typeface="Franklin Gothic Medium" panose="020B0603020102020204" pitchFamily="34" charset="0"/>
              </a:rPr>
              <a:t> </a:t>
            </a:r>
            <a:r>
              <a:rPr lang="ru-RU" dirty="0" err="1">
                <a:latin typeface="Franklin Gothic Medium" panose="020B0603020102020204" pitchFamily="34" charset="0"/>
              </a:rPr>
              <a:t>дослідження</a:t>
            </a:r>
            <a:r>
              <a:rPr lang="ru-RU" dirty="0">
                <a:latin typeface="Franklin Gothic Medium" panose="020B0603020102020204" pitchFamily="34" charset="0"/>
              </a:rPr>
              <a:t> М. І. Петрова про </a:t>
            </a:r>
            <a:r>
              <a:rPr lang="ru-RU" dirty="0" err="1">
                <a:latin typeface="Franklin Gothic Medium" panose="020B0603020102020204" pitchFamily="34" charset="0"/>
              </a:rPr>
              <a:t>суспільно-політичні</a:t>
            </a:r>
            <a:r>
              <a:rPr lang="ru-RU" dirty="0">
                <a:latin typeface="Franklin Gothic Medium" panose="020B0603020102020204" pitchFamily="34" charset="0"/>
              </a:rPr>
              <a:t> </a:t>
            </a:r>
            <a:r>
              <a:rPr lang="ru-RU" dirty="0" err="1">
                <a:latin typeface="Franklin Gothic Medium" panose="020B0603020102020204" pitchFamily="34" charset="0"/>
              </a:rPr>
              <a:t>відносини</a:t>
            </a:r>
            <a:r>
              <a:rPr lang="ru-RU" dirty="0">
                <a:latin typeface="Franklin Gothic Medium" panose="020B0603020102020204" pitchFamily="34" charset="0"/>
              </a:rPr>
              <a:t>. Низка </a:t>
            </a:r>
            <a:r>
              <a:rPr lang="ru-RU" dirty="0" err="1">
                <a:latin typeface="Franklin Gothic Medium" panose="020B0603020102020204" pitchFamily="34" charset="0"/>
              </a:rPr>
              <a:t>праць</a:t>
            </a:r>
            <a:r>
              <a:rPr lang="ru-RU" dirty="0">
                <a:latin typeface="Franklin Gothic Medium" panose="020B0603020102020204" pitchFamily="34" charset="0"/>
              </a:rPr>
              <a:t> </a:t>
            </a:r>
            <a:r>
              <a:rPr lang="ru-RU" dirty="0" err="1">
                <a:latin typeface="Franklin Gothic Medium" panose="020B0603020102020204" pitchFamily="34" charset="0"/>
              </a:rPr>
              <a:t>вченого</a:t>
            </a:r>
            <a:r>
              <a:rPr lang="ru-RU" dirty="0">
                <a:latin typeface="Franklin Gothic Medium" panose="020B0603020102020204" pitchFamily="34" charset="0"/>
              </a:rPr>
              <a:t> </a:t>
            </a:r>
            <a:r>
              <a:rPr lang="ru-RU" dirty="0" err="1">
                <a:latin typeface="Franklin Gothic Medium" panose="020B0603020102020204" pitchFamily="34" charset="0"/>
              </a:rPr>
              <a:t>торка</a:t>
            </a:r>
            <a:r>
              <a:rPr lang="uk-UA" dirty="0">
                <a:latin typeface="Franklin Gothic Medium" panose="020B0603020102020204" pitchFamily="34" charset="0"/>
              </a:rPr>
              <a:t>є</a:t>
            </a:r>
            <a:r>
              <a:rPr lang="ru-RU" dirty="0" err="1">
                <a:latin typeface="Franklin Gothic Medium" panose="020B0603020102020204" pitchFamily="34" charset="0"/>
              </a:rPr>
              <a:t>ться</a:t>
            </a:r>
            <a:r>
              <a:rPr lang="ru-RU" dirty="0">
                <a:latin typeface="Franklin Gothic Medium" panose="020B0603020102020204" pitchFamily="34" charset="0"/>
              </a:rPr>
              <a:t> </a:t>
            </a:r>
            <a:r>
              <a:rPr lang="ru-RU" dirty="0" err="1">
                <a:latin typeface="Franklin Gothic Medium" panose="020B0603020102020204" pitchFamily="34" charset="0"/>
              </a:rPr>
              <a:t>вивчення</a:t>
            </a:r>
            <a:r>
              <a:rPr lang="ru-RU" dirty="0">
                <a:latin typeface="Franklin Gothic Medium" panose="020B0603020102020204" pitchFamily="34" charset="0"/>
              </a:rPr>
              <a:t> </a:t>
            </a:r>
            <a:r>
              <a:rPr lang="ru-RU" dirty="0" err="1">
                <a:latin typeface="Franklin Gothic Medium" panose="020B0603020102020204" pitchFamily="34" charset="0"/>
              </a:rPr>
              <a:t>взаємозв’язків</a:t>
            </a:r>
            <a:r>
              <a:rPr lang="ru-RU" dirty="0">
                <a:latin typeface="Franklin Gothic Medium" panose="020B0603020102020204" pitchFamily="34" charset="0"/>
              </a:rPr>
              <a:t> </a:t>
            </a:r>
            <a:r>
              <a:rPr lang="ru-RU" dirty="0" err="1">
                <a:latin typeface="Franklin Gothic Medium" panose="020B0603020102020204" pitchFamily="34" charset="0"/>
              </a:rPr>
              <a:t>між</a:t>
            </a:r>
            <a:r>
              <a:rPr lang="ru-RU" dirty="0">
                <a:latin typeface="Franklin Gothic Medium" panose="020B0603020102020204" pitchFamily="34" charset="0"/>
              </a:rPr>
              <a:t> </a:t>
            </a:r>
            <a:r>
              <a:rPr lang="ru-RU" dirty="0" err="1">
                <a:latin typeface="Franklin Gothic Medium" panose="020B0603020102020204" pitchFamily="34" charset="0"/>
              </a:rPr>
              <a:t>православними</a:t>
            </a:r>
            <a:r>
              <a:rPr lang="ru-RU" dirty="0">
                <a:latin typeface="Franklin Gothic Medium" panose="020B0603020102020204" pitchFamily="34" charset="0"/>
              </a:rPr>
              <a:t> </a:t>
            </a:r>
            <a:r>
              <a:rPr lang="ru-RU" dirty="0" err="1">
                <a:latin typeface="Franklin Gothic Medium" panose="020B0603020102020204" pitchFamily="34" charset="0"/>
              </a:rPr>
              <a:t>країнами</a:t>
            </a:r>
            <a:r>
              <a:rPr lang="ru-RU" dirty="0">
                <a:latin typeface="Franklin Gothic Medium" panose="020B0603020102020204" pitchFamily="34" charset="0"/>
              </a:rPr>
              <a:t>, </a:t>
            </a:r>
            <a:r>
              <a:rPr lang="ru-RU" dirty="0" err="1">
                <a:latin typeface="Franklin Gothic Medium" panose="020B0603020102020204" pitchFamily="34" charset="0"/>
              </a:rPr>
              <a:t>різних</a:t>
            </a:r>
            <a:r>
              <a:rPr lang="ru-RU" dirty="0">
                <a:latin typeface="Franklin Gothic Medium" panose="020B0603020102020204" pitchFamily="34" charset="0"/>
              </a:rPr>
              <a:t> </a:t>
            </a:r>
            <a:r>
              <a:rPr lang="ru-RU" dirty="0" err="1">
                <a:latin typeface="Franklin Gothic Medium" panose="020B0603020102020204" pitchFamily="34" charset="0"/>
              </a:rPr>
              <a:t>проявів</a:t>
            </a:r>
            <a:r>
              <a:rPr lang="ru-RU" dirty="0">
                <a:latin typeface="Franklin Gothic Medium" panose="020B0603020102020204" pitchFamily="34" charset="0"/>
              </a:rPr>
              <a:t> </a:t>
            </a:r>
            <a:r>
              <a:rPr lang="ru-RU" dirty="0" err="1">
                <a:latin typeface="Franklin Gothic Medium" panose="020B0603020102020204" pitchFamily="34" charset="0"/>
              </a:rPr>
              <a:t>релігійної</a:t>
            </a:r>
            <a:r>
              <a:rPr lang="ru-RU" dirty="0">
                <a:latin typeface="Franklin Gothic Medium" panose="020B0603020102020204" pitchFamily="34" charset="0"/>
              </a:rPr>
              <a:t> </a:t>
            </a:r>
            <a:r>
              <a:rPr lang="ru-RU" dirty="0" err="1">
                <a:latin typeface="Franklin Gothic Medium" panose="020B0603020102020204" pitchFamily="34" charset="0"/>
              </a:rPr>
              <a:t>полеміки</a:t>
            </a:r>
            <a:r>
              <a:rPr lang="ru-RU" dirty="0">
                <a:latin typeface="Franklin Gothic Medium" panose="020B0603020102020204" pitchFamily="34" charset="0"/>
              </a:rPr>
              <a:t>. </a:t>
            </a:r>
            <a:endParaRPr lang="x-none" dirty="0">
              <a:latin typeface="Franklin Gothic Medium" panose="020B0603020102020204" pitchFamily="34" charset="0"/>
            </a:endParaRPr>
          </a:p>
        </p:txBody>
      </p:sp>
      <p:pic>
        <p:nvPicPr>
          <p:cNvPr id="7" name="Рисунок 6">
            <a:extLst>
              <a:ext uri="{FF2B5EF4-FFF2-40B4-BE49-F238E27FC236}">
                <a16:creationId xmlns="" xmlns:a16="http://schemas.microsoft.com/office/drawing/2014/main" id="{40398C7E-C9F2-4DF4-A590-DB1044158B61}"/>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l="4120" t="5242" b="7069"/>
          <a:stretch/>
        </p:blipFill>
        <p:spPr>
          <a:xfrm>
            <a:off x="2093336" y="1520401"/>
            <a:ext cx="3032580" cy="4458466"/>
          </a:xfrm>
          <a:prstGeom prst="rect">
            <a:avLst/>
          </a:prstGeom>
          <a:ln w="28575">
            <a:solidFill>
              <a:srgbClr val="674C3B"/>
            </a:solidFill>
          </a:ln>
          <a:effectLst>
            <a:outerShdw blurRad="63500" sx="102000" sy="102000" algn="ctr" rotWithShape="0">
              <a:prstClr val="black">
                <a:alpha val="40000"/>
              </a:prstClr>
            </a:outerShdw>
          </a:effectLst>
        </p:spPr>
      </p:pic>
      <p:pic>
        <p:nvPicPr>
          <p:cNvPr id="8" name="Рисунок 7">
            <a:extLst>
              <a:ext uri="{FF2B5EF4-FFF2-40B4-BE49-F238E27FC236}">
                <a16:creationId xmlns="" xmlns:a16="http://schemas.microsoft.com/office/drawing/2014/main" id="{768520B4-3654-4DA7-8486-2BB48E0236A9}"/>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2323" t="3140" r="4927" b="2833"/>
          <a:stretch/>
        </p:blipFill>
        <p:spPr>
          <a:xfrm>
            <a:off x="7066086" y="1520401"/>
            <a:ext cx="3032580" cy="4447941"/>
          </a:xfrm>
          <a:prstGeom prst="rect">
            <a:avLst/>
          </a:prstGeom>
          <a:ln w="28575">
            <a:solidFill>
              <a:srgbClr val="674C3B"/>
            </a:solidFill>
          </a:ln>
          <a:effectLst>
            <a:outerShdw blurRad="63500" sx="102000" sy="102000" algn="ctr" rotWithShape="0">
              <a:prstClr val="black">
                <a:alpha val="40000"/>
              </a:prstClr>
            </a:outerShdw>
          </a:effectLst>
        </p:spPr>
      </p:pic>
      <p:sp>
        <p:nvSpPr>
          <p:cNvPr id="9" name="Прямоугольник 8">
            <a:extLst>
              <a:ext uri="{FF2B5EF4-FFF2-40B4-BE49-F238E27FC236}">
                <a16:creationId xmlns="" xmlns:a16="http://schemas.microsoft.com/office/drawing/2014/main" id="{AF448C88-FDC2-4C7D-9C74-40519D5388D5}"/>
              </a:ext>
            </a:extLst>
          </p:cNvPr>
          <p:cNvSpPr/>
          <p:nvPr/>
        </p:nvSpPr>
        <p:spPr>
          <a:xfrm>
            <a:off x="1998336" y="5968342"/>
            <a:ext cx="1362874" cy="400110"/>
          </a:xfrm>
          <a:prstGeom prst="rect">
            <a:avLst/>
          </a:prstGeom>
        </p:spPr>
        <p:txBody>
          <a:bodyPr wrap="none">
            <a:spAutoFit/>
          </a:bodyPr>
          <a:lstStyle/>
          <a:p>
            <a:r>
              <a:rPr lang="x-none" sz="2000" dirty="0">
                <a:latin typeface="Franklin Gothic Medium" panose="020B0603020102020204" pitchFamily="34" charset="0"/>
              </a:rPr>
              <a:t> Ви 20968</a:t>
            </a:r>
          </a:p>
        </p:txBody>
      </p:sp>
      <p:sp>
        <p:nvSpPr>
          <p:cNvPr id="10" name="Прямоугольник 9">
            <a:extLst>
              <a:ext uri="{FF2B5EF4-FFF2-40B4-BE49-F238E27FC236}">
                <a16:creationId xmlns="" xmlns:a16="http://schemas.microsoft.com/office/drawing/2014/main" id="{D3204B3E-FDCB-4C54-A806-F148A628340A}"/>
              </a:ext>
            </a:extLst>
          </p:cNvPr>
          <p:cNvSpPr/>
          <p:nvPr/>
        </p:nvSpPr>
        <p:spPr>
          <a:xfrm>
            <a:off x="2294582" y="1681622"/>
            <a:ext cx="598882" cy="307777"/>
          </a:xfrm>
          <a:prstGeom prst="rect">
            <a:avLst/>
          </a:prstGeom>
        </p:spPr>
        <p:txBody>
          <a:bodyPr wrap="none">
            <a:spAutoFit/>
          </a:bodyPr>
          <a:lstStyle/>
          <a:p>
            <a:r>
              <a:rPr lang="x-none" sz="1400" dirty="0">
                <a:latin typeface="Franklin Gothic Medium" panose="020B0603020102020204" pitchFamily="34" charset="0"/>
              </a:rPr>
              <a:t>1876</a:t>
            </a:r>
          </a:p>
        </p:txBody>
      </p:sp>
      <p:sp>
        <p:nvSpPr>
          <p:cNvPr id="11" name="Прямоугольник 10">
            <a:extLst>
              <a:ext uri="{FF2B5EF4-FFF2-40B4-BE49-F238E27FC236}">
                <a16:creationId xmlns="" xmlns:a16="http://schemas.microsoft.com/office/drawing/2014/main" id="{0BBE80A0-0F7B-4A0F-8BDA-560549546BB1}"/>
              </a:ext>
            </a:extLst>
          </p:cNvPr>
          <p:cNvSpPr/>
          <p:nvPr/>
        </p:nvSpPr>
        <p:spPr>
          <a:xfrm>
            <a:off x="7067194" y="1495824"/>
            <a:ext cx="610039" cy="307777"/>
          </a:xfrm>
          <a:prstGeom prst="rect">
            <a:avLst/>
          </a:prstGeom>
        </p:spPr>
        <p:txBody>
          <a:bodyPr wrap="none">
            <a:spAutoFit/>
          </a:bodyPr>
          <a:lstStyle/>
          <a:p>
            <a:r>
              <a:rPr lang="x-none" sz="1400" dirty="0">
                <a:latin typeface="Franklin Gothic Medium" panose="020B0603020102020204" pitchFamily="34" charset="0"/>
              </a:rPr>
              <a:t>18</a:t>
            </a:r>
            <a:r>
              <a:rPr lang="uk-UA" sz="1400" dirty="0">
                <a:latin typeface="Franklin Gothic Medium" panose="020B0603020102020204" pitchFamily="34" charset="0"/>
              </a:rPr>
              <a:t>8</a:t>
            </a:r>
            <a:r>
              <a:rPr lang="x-none" sz="1400" dirty="0">
                <a:latin typeface="Franklin Gothic Medium" panose="020B0603020102020204" pitchFamily="34" charset="0"/>
              </a:rPr>
              <a:t>6</a:t>
            </a:r>
          </a:p>
        </p:txBody>
      </p:sp>
      <p:sp>
        <p:nvSpPr>
          <p:cNvPr id="12" name="Прямоугольник 11">
            <a:extLst>
              <a:ext uri="{FF2B5EF4-FFF2-40B4-BE49-F238E27FC236}">
                <a16:creationId xmlns="" xmlns:a16="http://schemas.microsoft.com/office/drawing/2014/main" id="{DD88B01E-BA1E-4775-9B30-C0773F66AB42}"/>
              </a:ext>
            </a:extLst>
          </p:cNvPr>
          <p:cNvSpPr/>
          <p:nvPr/>
        </p:nvSpPr>
        <p:spPr>
          <a:xfrm>
            <a:off x="6964980" y="5968342"/>
            <a:ext cx="1002775" cy="400110"/>
          </a:xfrm>
          <a:prstGeom prst="rect">
            <a:avLst/>
          </a:prstGeom>
        </p:spPr>
        <p:txBody>
          <a:bodyPr wrap="none">
            <a:spAutoFit/>
          </a:bodyPr>
          <a:lstStyle/>
          <a:p>
            <a:r>
              <a:rPr lang="x-none" sz="2000" dirty="0">
                <a:latin typeface="Franklin Gothic Medium" panose="020B0603020102020204" pitchFamily="34" charset="0"/>
              </a:rPr>
              <a:t>В 6318</a:t>
            </a:r>
          </a:p>
        </p:txBody>
      </p:sp>
    </p:spTree>
    <p:extLst>
      <p:ext uri="{BB962C8B-B14F-4D97-AF65-F5344CB8AC3E}">
        <p14:creationId xmlns="" xmlns:p14="http://schemas.microsoft.com/office/powerpoint/2010/main" val="340743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3" name="Прямоугольник 2">
            <a:extLst>
              <a:ext uri="{FF2B5EF4-FFF2-40B4-BE49-F238E27FC236}">
                <a16:creationId xmlns="" xmlns:a16="http://schemas.microsoft.com/office/drawing/2014/main" id="{85476704-0BBD-4593-984D-DB55080F4DEA}"/>
              </a:ext>
            </a:extLst>
          </p:cNvPr>
          <p:cNvSpPr/>
          <p:nvPr/>
        </p:nvSpPr>
        <p:spPr>
          <a:xfrm>
            <a:off x="141358" y="302423"/>
            <a:ext cx="7877226" cy="2031325"/>
          </a:xfrm>
          <a:prstGeom prst="rect">
            <a:avLst/>
          </a:prstGeom>
        </p:spPr>
        <p:txBody>
          <a:bodyPr wrap="square">
            <a:spAutoFit/>
          </a:bodyPr>
          <a:lstStyle/>
          <a:p>
            <a:pPr algn="just"/>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Варто згадати також про книги-нариси історії окремих </a:t>
            </a:r>
            <a:r>
              <a:rPr lang="uk-UA" dirty="0" smtClean="0">
                <a:latin typeface="Franklin Gothic Medium" panose="020B0603020102020204" pitchFamily="34" charset="0"/>
                <a:ea typeface="Microsoft Sans Serif" panose="020B0604020202020204" pitchFamily="34" charset="0"/>
                <a:cs typeface="Microsoft Sans Serif" panose="020B0604020202020204" pitchFamily="34" charset="0"/>
              </a:rPr>
              <a:t>регіонів</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a:t>
            </a:r>
            <a:r>
              <a:rPr lang="uk-UA" dirty="0">
                <a:latin typeface="Franklin Gothic Medium" panose="020B0603020102020204" pitchFamily="34" charset="0"/>
              </a:rPr>
              <a:t> При цьому М. І. Петров детально опрацював місцеві архіви і краєзнавчі публікації.</a:t>
            </a:r>
            <a:r>
              <a:rPr lang="ru-RU" dirty="0">
                <a:latin typeface="Franklin Gothic Medium" panose="020B0603020102020204" pitchFamily="34" charset="0"/>
              </a:rPr>
              <a:t> На </a:t>
            </a:r>
            <a:r>
              <a:rPr lang="ru-RU" dirty="0" err="1">
                <a:latin typeface="Franklin Gothic Medium" panose="020B0603020102020204" pitchFamily="34" charset="0"/>
              </a:rPr>
              <a:t>рубежі</a:t>
            </a:r>
            <a:r>
              <a:rPr lang="ru-RU" dirty="0">
                <a:latin typeface="Franklin Gothic Medium" panose="020B0603020102020204" pitchFamily="34" charset="0"/>
              </a:rPr>
              <a:t> 80-90-х </a:t>
            </a:r>
            <a:r>
              <a:rPr lang="ru-RU" dirty="0" err="1" smtClean="0">
                <a:latin typeface="Franklin Gothic Medium" panose="020B0603020102020204" pitchFamily="34" charset="0"/>
              </a:rPr>
              <a:t>років</a:t>
            </a:r>
            <a:r>
              <a:rPr lang="ru-RU" dirty="0" smtClean="0">
                <a:latin typeface="Franklin Gothic Medium" panose="020B0603020102020204" pitchFamily="34" charset="0"/>
              </a:rPr>
              <a:t> </a:t>
            </a:r>
            <a:r>
              <a:rPr lang="uk-UA" dirty="0" smtClean="0">
                <a:latin typeface="Franklin Gothic Medium" panose="020B0603020102020204" pitchFamily="34" charset="0"/>
              </a:rPr>
              <a:t>ХІХ ст. </a:t>
            </a:r>
            <a:r>
              <a:rPr lang="ru-RU" dirty="0" err="1" smtClean="0">
                <a:latin typeface="Franklin Gothic Medium" panose="020B0603020102020204" pitchFamily="34" charset="0"/>
              </a:rPr>
              <a:t>російський</a:t>
            </a:r>
            <a:r>
              <a:rPr lang="ru-RU" dirty="0" smtClean="0">
                <a:latin typeface="Franklin Gothic Medium" panose="020B0603020102020204" pitchFamily="34" charset="0"/>
              </a:rPr>
              <a:t> </a:t>
            </a:r>
            <a:r>
              <a:rPr lang="ru-RU" dirty="0" err="1">
                <a:latin typeface="Franklin Gothic Medium" panose="020B0603020102020204" pitchFamily="34" charset="0"/>
              </a:rPr>
              <a:t>історик</a:t>
            </a:r>
            <a:r>
              <a:rPr lang="ru-RU" dirty="0">
                <a:latin typeface="Franklin Gothic Medium" panose="020B0603020102020204" pitchFamily="34" charset="0"/>
              </a:rPr>
              <a:t> та </a:t>
            </a:r>
            <a:r>
              <a:rPr lang="ru-RU" dirty="0" err="1">
                <a:latin typeface="Franklin Gothic Medium" panose="020B0603020102020204" pitchFamily="34" charset="0"/>
              </a:rPr>
              <a:t>видавець</a:t>
            </a:r>
            <a:r>
              <a:rPr lang="ru-RU" dirty="0">
                <a:latin typeface="Franklin Gothic Medium" panose="020B0603020102020204" pitchFamily="34" charset="0"/>
              </a:rPr>
              <a:t> П.М. Батюшков залучив </a:t>
            </a:r>
            <a:r>
              <a:rPr lang="ru-RU" dirty="0" err="1">
                <a:latin typeface="Franklin Gothic Medium" panose="020B0603020102020204" pitchFamily="34" charset="0"/>
              </a:rPr>
              <a:t>М.Петрова</a:t>
            </a:r>
            <a:r>
              <a:rPr lang="ru-RU" dirty="0">
                <a:latin typeface="Franklin Gothic Medium" panose="020B0603020102020204" pitchFamily="34" charset="0"/>
              </a:rPr>
              <a:t>, як талановитого </a:t>
            </a:r>
            <a:r>
              <a:rPr lang="ru-RU" dirty="0" err="1">
                <a:latin typeface="Franklin Gothic Medium" panose="020B0603020102020204" pitchFamily="34" charset="0"/>
              </a:rPr>
              <a:t>дослідника</a:t>
            </a:r>
            <a:r>
              <a:rPr lang="ru-RU" dirty="0">
                <a:latin typeface="Franklin Gothic Medium" panose="020B0603020102020204" pitchFamily="34" charset="0"/>
              </a:rPr>
              <a:t> </a:t>
            </a:r>
            <a:r>
              <a:rPr lang="ru-RU" dirty="0" err="1">
                <a:latin typeface="Franklin Gothic Medium" panose="020B0603020102020204" pitchFamily="34" charset="0"/>
              </a:rPr>
              <a:t>Правобережної</a:t>
            </a:r>
            <a:r>
              <a:rPr lang="ru-RU" dirty="0">
                <a:latin typeface="Franklin Gothic Medium" panose="020B0603020102020204" pitchFamily="34" charset="0"/>
              </a:rPr>
              <a:t> </a:t>
            </a:r>
            <a:r>
              <a:rPr lang="ru-RU" dirty="0" err="1">
                <a:latin typeface="Franklin Gothic Medium" panose="020B0603020102020204" pitchFamily="34" charset="0"/>
              </a:rPr>
              <a:t>України</a:t>
            </a:r>
            <a:r>
              <a:rPr lang="ru-RU" dirty="0">
                <a:latin typeface="Franklin Gothic Medium" panose="020B0603020102020204" pitchFamily="34" charset="0"/>
              </a:rPr>
              <a:t>, до </a:t>
            </a:r>
            <a:r>
              <a:rPr lang="ru-RU" dirty="0" err="1">
                <a:latin typeface="Franklin Gothic Medium" panose="020B0603020102020204" pitchFamily="34" charset="0"/>
              </a:rPr>
              <a:t>авторського</a:t>
            </a:r>
            <a:r>
              <a:rPr lang="ru-RU" dirty="0">
                <a:latin typeface="Franklin Gothic Medium" panose="020B0603020102020204" pitchFamily="34" charset="0"/>
              </a:rPr>
              <a:t> </a:t>
            </a:r>
            <a:r>
              <a:rPr lang="ru-RU" dirty="0" err="1">
                <a:latin typeface="Franklin Gothic Medium" panose="020B0603020102020204" pitchFamily="34" charset="0"/>
              </a:rPr>
              <a:t>колективу</a:t>
            </a:r>
            <a:r>
              <a:rPr lang="ru-RU" dirty="0">
                <a:latin typeface="Franklin Gothic Medium" panose="020B0603020102020204" pitchFamily="34" charset="0"/>
              </a:rPr>
              <a:t> по </a:t>
            </a:r>
            <a:r>
              <a:rPr lang="ru-RU" dirty="0" err="1">
                <a:latin typeface="Franklin Gothic Medium" panose="020B0603020102020204" pitchFamily="34" charset="0"/>
              </a:rPr>
              <a:t>написанню</a:t>
            </a:r>
            <a:r>
              <a:rPr lang="ru-RU" dirty="0">
                <a:latin typeface="Franklin Gothic Medium" panose="020B0603020102020204" pitchFamily="34" charset="0"/>
              </a:rPr>
              <a:t> </a:t>
            </a:r>
            <a:r>
              <a:rPr lang="ru-RU" dirty="0" err="1">
                <a:latin typeface="Franklin Gothic Medium" panose="020B0603020102020204" pitchFamily="34" charset="0"/>
              </a:rPr>
              <a:t>ілюстрованих</a:t>
            </a:r>
            <a:r>
              <a:rPr lang="ru-RU" dirty="0">
                <a:latin typeface="Franklin Gothic Medium" panose="020B0603020102020204" pitchFamily="34" charset="0"/>
              </a:rPr>
              <a:t> </a:t>
            </a:r>
            <a:r>
              <a:rPr lang="ru-RU" dirty="0" err="1">
                <a:latin typeface="Franklin Gothic Medium" panose="020B0603020102020204" pitchFamily="34" charset="0"/>
              </a:rPr>
              <a:t>історичних</a:t>
            </a:r>
            <a:r>
              <a:rPr lang="ru-RU" dirty="0">
                <a:latin typeface="Franklin Gothic Medium" panose="020B0603020102020204" pitchFamily="34" charset="0"/>
              </a:rPr>
              <a:t> </a:t>
            </a:r>
            <a:r>
              <a:rPr lang="ru-RU" dirty="0" err="1">
                <a:latin typeface="Franklin Gothic Medium" panose="020B0603020102020204" pitchFamily="34" charset="0"/>
              </a:rPr>
              <a:t>описів</a:t>
            </a:r>
            <a:r>
              <a:rPr lang="ru-RU" dirty="0">
                <a:latin typeface="Franklin Gothic Medium" panose="020B0603020102020204" pitchFamily="34" charset="0"/>
              </a:rPr>
              <a:t> </a:t>
            </a:r>
            <a:r>
              <a:rPr lang="ru-RU" dirty="0" err="1">
                <a:latin typeface="Franklin Gothic Medium" panose="020B0603020102020204" pitchFamily="34" charset="0"/>
              </a:rPr>
              <a:t>західних</a:t>
            </a:r>
            <a:r>
              <a:rPr lang="ru-RU" dirty="0">
                <a:latin typeface="Franklin Gothic Medium" panose="020B0603020102020204" pitchFamily="34" charset="0"/>
              </a:rPr>
              <a:t> </a:t>
            </a:r>
            <a:r>
              <a:rPr lang="ru-RU" dirty="0" err="1">
                <a:latin typeface="Franklin Gothic Medium" panose="020B0603020102020204" pitchFamily="34" charset="0"/>
              </a:rPr>
              <a:t>губерній</a:t>
            </a:r>
            <a:r>
              <a:rPr lang="ru-RU" dirty="0">
                <a:latin typeface="Franklin Gothic Medium" panose="020B0603020102020204" pitchFamily="34" charset="0"/>
              </a:rPr>
              <a:t> </a:t>
            </a:r>
            <a:r>
              <a:rPr lang="ru-RU" dirty="0" err="1">
                <a:latin typeface="Franklin Gothic Medium" panose="020B0603020102020204" pitchFamily="34" charset="0"/>
              </a:rPr>
              <a:t>імперії</a:t>
            </a:r>
            <a:r>
              <a:rPr lang="ru-RU" dirty="0">
                <a:latin typeface="Franklin Gothic Medium" panose="020B0603020102020204" pitchFamily="34" charset="0"/>
              </a:rPr>
              <a:t> з </a:t>
            </a:r>
            <a:r>
              <a:rPr lang="ru-RU" dirty="0" err="1">
                <a:latin typeface="Franklin Gothic Medium" panose="020B0603020102020204" pitchFamily="34" charset="0"/>
              </a:rPr>
              <a:t>нагоди</a:t>
            </a:r>
            <a:r>
              <a:rPr lang="ru-RU" dirty="0">
                <a:latin typeface="Franklin Gothic Medium" panose="020B0603020102020204" pitchFamily="34" charset="0"/>
              </a:rPr>
              <a:t> 100-річчя </a:t>
            </a:r>
            <a:r>
              <a:rPr lang="ru-RU" dirty="0" err="1">
                <a:latin typeface="Franklin Gothic Medium" panose="020B0603020102020204" pitchFamily="34" charset="0"/>
              </a:rPr>
              <a:t>входження</a:t>
            </a:r>
            <a:r>
              <a:rPr lang="ru-RU" dirty="0">
                <a:latin typeface="Franklin Gothic Medium" panose="020B0603020102020204" pitchFamily="34" charset="0"/>
              </a:rPr>
              <a:t> </a:t>
            </a:r>
            <a:r>
              <a:rPr lang="ru-RU" dirty="0" err="1">
                <a:latin typeface="Franklin Gothic Medium" panose="020B0603020102020204" pitchFamily="34" charset="0"/>
              </a:rPr>
              <a:t>їх</a:t>
            </a:r>
            <a:r>
              <a:rPr lang="ru-RU" dirty="0">
                <a:latin typeface="Franklin Gothic Medium" panose="020B0603020102020204" pitchFamily="34" charset="0"/>
              </a:rPr>
              <a:t> </a:t>
            </a:r>
            <a:r>
              <a:rPr lang="ru-RU" dirty="0" err="1">
                <a:latin typeface="Franklin Gothic Medium" panose="020B0603020102020204" pitchFamily="34" charset="0"/>
              </a:rPr>
              <a:t>під</a:t>
            </a:r>
            <a:r>
              <a:rPr lang="ru-RU" dirty="0">
                <a:latin typeface="Franklin Gothic Medium" panose="020B0603020102020204" pitchFamily="34" charset="0"/>
              </a:rPr>
              <a:t> </a:t>
            </a:r>
            <a:r>
              <a:rPr lang="ru-RU" dirty="0" err="1">
                <a:latin typeface="Franklin Gothic Medium" panose="020B0603020102020204" pitchFamily="34" charset="0"/>
              </a:rPr>
              <a:t>владу</a:t>
            </a:r>
            <a:r>
              <a:rPr lang="ru-RU" dirty="0">
                <a:latin typeface="Franklin Gothic Medium" panose="020B0603020102020204" pitchFamily="34" charset="0"/>
              </a:rPr>
              <a:t> </a:t>
            </a:r>
            <a:r>
              <a:rPr lang="ru-RU" dirty="0" err="1">
                <a:latin typeface="Franklin Gothic Medium" panose="020B0603020102020204" pitchFamily="34" charset="0"/>
              </a:rPr>
              <a:t>Росії</a:t>
            </a:r>
            <a:r>
              <a:rPr lang="ru-RU" dirty="0">
                <a:latin typeface="Franklin Gothic Medium" panose="020B0603020102020204" pitchFamily="34" charset="0"/>
              </a:rPr>
              <a:t>. На Петрова </a:t>
            </a:r>
            <a:r>
              <a:rPr lang="ru-RU" dirty="0" err="1">
                <a:latin typeface="Franklin Gothic Medium" panose="020B0603020102020204" pitchFamily="34" charset="0"/>
              </a:rPr>
              <a:t>ліг</a:t>
            </a:r>
            <a:r>
              <a:rPr lang="ru-RU" dirty="0">
                <a:latin typeface="Franklin Gothic Medium" panose="020B0603020102020204" pitchFamily="34" charset="0"/>
              </a:rPr>
              <a:t> </a:t>
            </a:r>
            <a:r>
              <a:rPr lang="ru-RU" dirty="0" err="1">
                <a:latin typeface="Franklin Gothic Medium" panose="020B0603020102020204" pitchFamily="34" charset="0"/>
              </a:rPr>
              <a:t>головний</a:t>
            </a:r>
            <a:r>
              <a:rPr lang="ru-RU" dirty="0">
                <a:latin typeface="Franklin Gothic Medium" panose="020B0603020102020204" pitchFamily="34" charset="0"/>
              </a:rPr>
              <a:t> </a:t>
            </a:r>
            <a:r>
              <a:rPr lang="ru-RU" dirty="0" err="1">
                <a:latin typeface="Franklin Gothic Medium" panose="020B0603020102020204" pitchFamily="34" charset="0"/>
              </a:rPr>
              <a:t>тягар</a:t>
            </a:r>
            <a:r>
              <a:rPr lang="ru-RU" dirty="0">
                <a:latin typeface="Franklin Gothic Medium" panose="020B0603020102020204" pitchFamily="34" charset="0"/>
              </a:rPr>
              <a:t> - </a:t>
            </a:r>
            <a:r>
              <a:rPr lang="ru-RU" dirty="0" err="1">
                <a:latin typeface="Franklin Gothic Medium" panose="020B0603020102020204" pitchFamily="34" charset="0"/>
              </a:rPr>
              <a:t>написання</a:t>
            </a:r>
            <a:r>
              <a:rPr lang="ru-RU" dirty="0">
                <a:latin typeface="Franklin Gothic Medium" panose="020B0603020102020204" pitchFamily="34" charset="0"/>
              </a:rPr>
              <a:t> основного тексту книг.</a:t>
            </a:r>
            <a:endParaRPr lang="x-none" dirty="0">
              <a:latin typeface="Franklin Gothic Medium" panose="020B0603020102020204" pitchFamily="34" charset="0"/>
            </a:endParaRPr>
          </a:p>
        </p:txBody>
      </p:sp>
      <p:pic>
        <p:nvPicPr>
          <p:cNvPr id="7" name="Рисунок 6">
            <a:extLst>
              <a:ext uri="{FF2B5EF4-FFF2-40B4-BE49-F238E27FC236}">
                <a16:creationId xmlns="" xmlns:a16="http://schemas.microsoft.com/office/drawing/2014/main" id="{92F0BA77-914B-4DBE-9485-0C5765374C08}"/>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483156" y="513438"/>
            <a:ext cx="3446000" cy="5175185"/>
          </a:xfrm>
          <a:prstGeom prst="rect">
            <a:avLst/>
          </a:prstGeom>
          <a:ln w="28575">
            <a:solidFill>
              <a:srgbClr val="674C3B"/>
            </a:solidFill>
          </a:ln>
          <a:effectLst>
            <a:outerShdw blurRad="63500" sx="102000" sy="102000" algn="ctr" rotWithShape="0">
              <a:prstClr val="black">
                <a:alpha val="40000"/>
              </a:prstClr>
            </a:outerShdw>
          </a:effectLst>
        </p:spPr>
      </p:pic>
      <p:pic>
        <p:nvPicPr>
          <p:cNvPr id="13" name="Рисунок 12">
            <a:extLst>
              <a:ext uri="{FF2B5EF4-FFF2-40B4-BE49-F238E27FC236}">
                <a16:creationId xmlns="" xmlns:a16="http://schemas.microsoft.com/office/drawing/2014/main" id="{B07B7D56-7F7F-4DA9-8ADD-E37819D62622}"/>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6006" t="9619" r="2965" b="7097"/>
          <a:stretch/>
        </p:blipFill>
        <p:spPr>
          <a:xfrm>
            <a:off x="2718191" y="2636171"/>
            <a:ext cx="2472979" cy="3535431"/>
          </a:xfrm>
          <a:prstGeom prst="rect">
            <a:avLst/>
          </a:prstGeom>
          <a:ln w="28575">
            <a:solidFill>
              <a:srgbClr val="674C3B"/>
            </a:solidFill>
          </a:ln>
          <a:effectLst>
            <a:outerShdw blurRad="63500" sx="102000" sy="102000" algn="ctr" rotWithShape="0">
              <a:prstClr val="black">
                <a:alpha val="40000"/>
              </a:prstClr>
            </a:outerShdw>
          </a:effectLst>
        </p:spPr>
      </p:pic>
      <p:pic>
        <p:nvPicPr>
          <p:cNvPr id="11" name="Рисунок 10">
            <a:extLst>
              <a:ext uri="{FF2B5EF4-FFF2-40B4-BE49-F238E27FC236}">
                <a16:creationId xmlns="" xmlns:a16="http://schemas.microsoft.com/office/drawing/2014/main" id="{59F97E61-45BA-4BFB-8F43-98D81B3CFEFC}"/>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l="276" t="4069" r="4374" b="4297"/>
          <a:stretch/>
        </p:blipFill>
        <p:spPr>
          <a:xfrm>
            <a:off x="260117" y="2404835"/>
            <a:ext cx="2475045" cy="3560884"/>
          </a:xfrm>
          <a:prstGeom prst="rect">
            <a:avLst/>
          </a:prstGeom>
          <a:ln w="28575">
            <a:solidFill>
              <a:srgbClr val="674C3B"/>
            </a:solidFill>
          </a:ln>
          <a:effectLst>
            <a:outerShdw blurRad="63500" sx="102000" sy="102000" algn="ctr" rotWithShape="0">
              <a:prstClr val="black">
                <a:alpha val="40000"/>
              </a:prstClr>
            </a:outerShdw>
          </a:effectLst>
        </p:spPr>
      </p:pic>
      <p:pic>
        <p:nvPicPr>
          <p:cNvPr id="14" name="Рисунок 13">
            <a:extLst>
              <a:ext uri="{FF2B5EF4-FFF2-40B4-BE49-F238E27FC236}">
                <a16:creationId xmlns="" xmlns:a16="http://schemas.microsoft.com/office/drawing/2014/main" id="{CDA89734-2B75-4A07-BA5A-ED375E642E75}"/>
              </a:ext>
            </a:extLst>
          </p:cNvPr>
          <p:cNvPicPr>
            <a:picLocks noChangeAspect="1"/>
          </p:cNvPicPr>
          <p:nvPr/>
        </p:nvPicPr>
        <p:blipFill rotWithShape="1">
          <a:blip r:embed="rId6" cstate="email">
            <a:extLst>
              <a:ext uri="{28A0092B-C50C-407E-A947-70E740481C1C}">
                <a14:useLocalDpi xmlns="" xmlns:a14="http://schemas.microsoft.com/office/drawing/2010/main" val="0"/>
              </a:ext>
            </a:extLst>
          </a:blip>
          <a:srcRect l="8037" t="25456" r="14855" b="14251"/>
          <a:stretch/>
        </p:blipFill>
        <p:spPr>
          <a:xfrm>
            <a:off x="5663319" y="2404835"/>
            <a:ext cx="2472979" cy="3521701"/>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C794046C-F342-454C-93D2-B0BFEE79E8D8}"/>
              </a:ext>
            </a:extLst>
          </p:cNvPr>
          <p:cNvSpPr/>
          <p:nvPr/>
        </p:nvSpPr>
        <p:spPr>
          <a:xfrm>
            <a:off x="211024" y="5926536"/>
            <a:ext cx="1148071" cy="400110"/>
          </a:xfrm>
          <a:prstGeom prst="rect">
            <a:avLst/>
          </a:prstGeom>
        </p:spPr>
        <p:txBody>
          <a:bodyPr wrap="none">
            <a:spAutoFit/>
          </a:bodyPr>
          <a:lstStyle/>
          <a:p>
            <a:r>
              <a:rPr lang="x-none" sz="2000" dirty="0">
                <a:latin typeface="Franklin Gothic Medium" panose="020B0603020102020204" pitchFamily="34" charset="0"/>
              </a:rPr>
              <a:t>Ви 3964</a:t>
            </a:r>
          </a:p>
        </p:txBody>
      </p:sp>
      <p:sp>
        <p:nvSpPr>
          <p:cNvPr id="4" name="Прямоугольник 3">
            <a:extLst>
              <a:ext uri="{FF2B5EF4-FFF2-40B4-BE49-F238E27FC236}">
                <a16:creationId xmlns="" xmlns:a16="http://schemas.microsoft.com/office/drawing/2014/main" id="{A45C3D88-A73C-4E42-B3A0-06C5D28B29A4}"/>
              </a:ext>
            </a:extLst>
          </p:cNvPr>
          <p:cNvSpPr/>
          <p:nvPr/>
        </p:nvSpPr>
        <p:spPr>
          <a:xfrm>
            <a:off x="260117" y="2390021"/>
            <a:ext cx="610039" cy="307777"/>
          </a:xfrm>
          <a:prstGeom prst="rect">
            <a:avLst/>
          </a:prstGeom>
        </p:spPr>
        <p:txBody>
          <a:bodyPr wrap="none">
            <a:spAutoFit/>
          </a:bodyPr>
          <a:lstStyle/>
          <a:p>
            <a:r>
              <a:rPr lang="x-none" sz="1400" dirty="0">
                <a:latin typeface="Franklin Gothic Medium" panose="020B0603020102020204" pitchFamily="34" charset="0"/>
              </a:rPr>
              <a:t>1888</a:t>
            </a:r>
          </a:p>
        </p:txBody>
      </p:sp>
      <p:sp>
        <p:nvSpPr>
          <p:cNvPr id="8" name="Прямоугольник 7">
            <a:extLst>
              <a:ext uri="{FF2B5EF4-FFF2-40B4-BE49-F238E27FC236}">
                <a16:creationId xmlns="" xmlns:a16="http://schemas.microsoft.com/office/drawing/2014/main" id="{4571DAAF-AF13-4297-9BD9-85CD5FE79359}"/>
              </a:ext>
            </a:extLst>
          </p:cNvPr>
          <p:cNvSpPr/>
          <p:nvPr/>
        </p:nvSpPr>
        <p:spPr>
          <a:xfrm>
            <a:off x="5655742" y="2404835"/>
            <a:ext cx="603370"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901</a:t>
            </a:r>
            <a:endParaRPr lang="x-none" sz="1400" dirty="0">
              <a:latin typeface="Franklin Gothic Medium" panose="020B0603020102020204" pitchFamily="34" charset="0"/>
            </a:endParaRPr>
          </a:p>
        </p:txBody>
      </p:sp>
      <p:sp>
        <p:nvSpPr>
          <p:cNvPr id="9" name="Прямоугольник 8">
            <a:extLst>
              <a:ext uri="{FF2B5EF4-FFF2-40B4-BE49-F238E27FC236}">
                <a16:creationId xmlns="" xmlns:a16="http://schemas.microsoft.com/office/drawing/2014/main" id="{6812005D-D502-479A-AC45-17B0F1819EF0}"/>
              </a:ext>
            </a:extLst>
          </p:cNvPr>
          <p:cNvSpPr/>
          <p:nvPr/>
        </p:nvSpPr>
        <p:spPr>
          <a:xfrm>
            <a:off x="8479742" y="513438"/>
            <a:ext cx="606448" cy="307777"/>
          </a:xfrm>
          <a:prstGeom prst="rect">
            <a:avLst/>
          </a:prstGeom>
        </p:spPr>
        <p:txBody>
          <a:bodyPr wrap="none">
            <a:spAutoFit/>
          </a:bodyPr>
          <a:lstStyle/>
          <a:p>
            <a:r>
              <a:rPr lang="x-none" sz="1400" dirty="0">
                <a:latin typeface="Franklin Gothic Medium" panose="020B0603020102020204" pitchFamily="34" charset="0"/>
              </a:rPr>
              <a:t>188</a:t>
            </a:r>
            <a:r>
              <a:rPr lang="uk-UA" sz="1400" dirty="0">
                <a:latin typeface="Franklin Gothic Medium" panose="020B0603020102020204" pitchFamily="34" charset="0"/>
              </a:rPr>
              <a:t>7</a:t>
            </a:r>
            <a:endParaRPr lang="x-none" sz="1400" dirty="0">
              <a:latin typeface="Franklin Gothic Medium" panose="020B0603020102020204" pitchFamily="34" charset="0"/>
            </a:endParaRPr>
          </a:p>
        </p:txBody>
      </p:sp>
      <p:sp>
        <p:nvSpPr>
          <p:cNvPr id="10" name="Прямоугольник 9">
            <a:extLst>
              <a:ext uri="{FF2B5EF4-FFF2-40B4-BE49-F238E27FC236}">
                <a16:creationId xmlns="" xmlns:a16="http://schemas.microsoft.com/office/drawing/2014/main" id="{FF99BED0-53C7-4BFA-91A4-D06CE45161DC}"/>
              </a:ext>
            </a:extLst>
          </p:cNvPr>
          <p:cNvSpPr/>
          <p:nvPr/>
        </p:nvSpPr>
        <p:spPr>
          <a:xfrm>
            <a:off x="2660158" y="6155467"/>
            <a:ext cx="1294522" cy="400110"/>
          </a:xfrm>
          <a:prstGeom prst="rect">
            <a:avLst/>
          </a:prstGeom>
        </p:spPr>
        <p:txBody>
          <a:bodyPr wrap="none">
            <a:spAutoFit/>
          </a:bodyPr>
          <a:lstStyle/>
          <a:p>
            <a:r>
              <a:rPr lang="x-none" sz="2000" dirty="0">
                <a:latin typeface="Franklin Gothic Medium" panose="020B0603020102020204" pitchFamily="34" charset="0"/>
              </a:rPr>
              <a:t>Ви 18319</a:t>
            </a:r>
          </a:p>
        </p:txBody>
      </p:sp>
      <p:sp>
        <p:nvSpPr>
          <p:cNvPr id="12" name="Прямоугольник 11">
            <a:extLst>
              <a:ext uri="{FF2B5EF4-FFF2-40B4-BE49-F238E27FC236}">
                <a16:creationId xmlns="" xmlns:a16="http://schemas.microsoft.com/office/drawing/2014/main" id="{EAA4FE69-D021-4EC0-A49F-B2CEDA2A5C56}"/>
              </a:ext>
            </a:extLst>
          </p:cNvPr>
          <p:cNvSpPr/>
          <p:nvPr/>
        </p:nvSpPr>
        <p:spPr>
          <a:xfrm>
            <a:off x="5599377" y="5914071"/>
            <a:ext cx="1272400" cy="400110"/>
          </a:xfrm>
          <a:prstGeom prst="rect">
            <a:avLst/>
          </a:prstGeom>
        </p:spPr>
        <p:txBody>
          <a:bodyPr wrap="none">
            <a:spAutoFit/>
          </a:bodyPr>
          <a:lstStyle/>
          <a:p>
            <a:r>
              <a:rPr lang="x-none" sz="2000" dirty="0">
                <a:latin typeface="Franklin Gothic Medium" panose="020B0603020102020204" pitchFamily="34" charset="0"/>
              </a:rPr>
              <a:t>Во 85175</a:t>
            </a:r>
          </a:p>
        </p:txBody>
      </p:sp>
      <p:sp>
        <p:nvSpPr>
          <p:cNvPr id="15" name="Прямоугольник 14">
            <a:extLst>
              <a:ext uri="{FF2B5EF4-FFF2-40B4-BE49-F238E27FC236}">
                <a16:creationId xmlns="" xmlns:a16="http://schemas.microsoft.com/office/drawing/2014/main" id="{10F79AE9-650F-4F6B-B73C-96903E640F85}"/>
              </a:ext>
            </a:extLst>
          </p:cNvPr>
          <p:cNvSpPr/>
          <p:nvPr/>
        </p:nvSpPr>
        <p:spPr>
          <a:xfrm>
            <a:off x="8388659" y="5714016"/>
            <a:ext cx="1395062" cy="400110"/>
          </a:xfrm>
          <a:prstGeom prst="rect">
            <a:avLst/>
          </a:prstGeom>
        </p:spPr>
        <p:txBody>
          <a:bodyPr wrap="none">
            <a:spAutoFit/>
          </a:bodyPr>
          <a:lstStyle/>
          <a:p>
            <a:r>
              <a:rPr lang="x-none" sz="2000" dirty="0">
                <a:latin typeface="Franklin Gothic Medium" panose="020B0603020102020204" pitchFamily="34" charset="0"/>
              </a:rPr>
              <a:t>Во 7405</a:t>
            </a:r>
            <a:r>
              <a:rPr lang="uk-UA" sz="2000" dirty="0">
                <a:latin typeface="Franklin Gothic Medium" panose="020B0603020102020204" pitchFamily="34" charset="0"/>
              </a:rPr>
              <a:t>/</a:t>
            </a:r>
            <a:r>
              <a:rPr lang="x-none" sz="2000" dirty="0">
                <a:latin typeface="Franklin Gothic Medium" panose="020B0603020102020204" pitchFamily="34" charset="0"/>
              </a:rPr>
              <a:t>1</a:t>
            </a:r>
          </a:p>
        </p:txBody>
      </p:sp>
    </p:spTree>
    <p:extLst>
      <p:ext uri="{BB962C8B-B14F-4D97-AF65-F5344CB8AC3E}">
        <p14:creationId xmlns="" xmlns:p14="http://schemas.microsoft.com/office/powerpoint/2010/main" val="350247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DF57A1CA-7FC7-452F-94D3-ED9FE207E9EF}"/>
              </a:ext>
            </a:extLst>
          </p:cNvPr>
          <p:cNvSpPr/>
          <p:nvPr/>
        </p:nvSpPr>
        <p:spPr>
          <a:xfrm>
            <a:off x="262146" y="928540"/>
            <a:ext cx="5208293" cy="4801314"/>
          </a:xfrm>
          <a:prstGeom prst="rect">
            <a:avLst/>
          </a:prstGeom>
        </p:spPr>
        <p:txBody>
          <a:bodyPr wrap="square">
            <a:spAutoFit/>
          </a:bodyPr>
          <a:lstStyle/>
          <a:p>
            <a:pPr algn="just"/>
            <a:r>
              <a:rPr lang="ru-RU" dirty="0" err="1">
                <a:latin typeface="Franklin Gothic Medium" panose="020B0603020102020204" pitchFamily="34" charset="0"/>
              </a:rPr>
              <a:t>Зусиллями</a:t>
            </a:r>
            <a:r>
              <a:rPr lang="ru-RU" dirty="0">
                <a:latin typeface="Franklin Gothic Medium" panose="020B0603020102020204" pitchFamily="34" charset="0"/>
              </a:rPr>
              <a:t> </a:t>
            </a:r>
            <a:r>
              <a:rPr lang="ru-RU" dirty="0" err="1">
                <a:latin typeface="Franklin Gothic Medium" panose="020B0603020102020204" pitchFamily="34" charset="0"/>
              </a:rPr>
              <a:t>авторів</a:t>
            </a:r>
            <a:r>
              <a:rPr lang="ru-RU" dirty="0">
                <a:latin typeface="Franklin Gothic Medium" panose="020B0603020102020204" pitchFamily="34" charset="0"/>
              </a:rPr>
              <a:t> і особливо Петрова (на </a:t>
            </a:r>
            <a:r>
              <a:rPr lang="ru-RU" dirty="0" err="1">
                <a:latin typeface="Franklin Gothic Medium" panose="020B0603020102020204" pitchFamily="34" charset="0"/>
              </a:rPr>
              <a:t>титулі</a:t>
            </a:r>
            <a:r>
              <a:rPr lang="ru-RU" dirty="0">
                <a:latin typeface="Franklin Gothic Medium" panose="020B0603020102020204" pitchFamily="34" charset="0"/>
              </a:rPr>
              <a:t> книг, на жаль, </a:t>
            </a:r>
            <a:r>
              <a:rPr lang="ru-RU" dirty="0" err="1">
                <a:latin typeface="Franklin Gothic Medium" panose="020B0603020102020204" pitchFamily="34" charset="0"/>
              </a:rPr>
              <a:t>зазначено</a:t>
            </a:r>
            <a:r>
              <a:rPr lang="ru-RU" dirty="0">
                <a:latin typeface="Franklin Gothic Medium" panose="020B0603020102020204" pitchFamily="34" charset="0"/>
              </a:rPr>
              <a:t> </a:t>
            </a:r>
            <a:r>
              <a:rPr lang="ru-RU" dirty="0" err="1">
                <a:latin typeface="Franklin Gothic Medium" panose="020B0603020102020204" pitchFamily="34" charset="0"/>
              </a:rPr>
              <a:t>тільки</a:t>
            </a:r>
            <a:r>
              <a:rPr lang="ru-RU" dirty="0">
                <a:latin typeface="Franklin Gothic Medium" panose="020B0603020102020204" pitchFamily="34" charset="0"/>
              </a:rPr>
              <a:t> </a:t>
            </a:r>
            <a:r>
              <a:rPr lang="ru-RU" dirty="0" err="1">
                <a:latin typeface="Franklin Gothic Medium" panose="020B0603020102020204" pitchFamily="34" charset="0"/>
              </a:rPr>
              <a:t>прізвище</a:t>
            </a:r>
            <a:r>
              <a:rPr lang="ru-RU" dirty="0">
                <a:latin typeface="Franklin Gothic Medium" panose="020B0603020102020204" pitchFamily="34" charset="0"/>
              </a:rPr>
              <a:t> Батюшкова) </a:t>
            </a:r>
            <a:r>
              <a:rPr lang="ru-RU" dirty="0" err="1">
                <a:latin typeface="Franklin Gothic Medium" panose="020B0603020102020204" pitchFamily="34" charset="0"/>
              </a:rPr>
              <a:t>світ</a:t>
            </a:r>
            <a:r>
              <a:rPr lang="ru-RU" dirty="0">
                <a:latin typeface="Franklin Gothic Medium" panose="020B0603020102020204" pitchFamily="34" charset="0"/>
              </a:rPr>
              <a:t> </a:t>
            </a:r>
            <a:r>
              <a:rPr lang="ru-RU" dirty="0" err="1">
                <a:latin typeface="Franklin Gothic Medium" panose="020B0603020102020204" pitchFamily="34" charset="0"/>
              </a:rPr>
              <a:t>побачили</a:t>
            </a:r>
            <a:r>
              <a:rPr lang="ru-RU" dirty="0">
                <a:latin typeface="Franklin Gothic Medium" panose="020B0603020102020204" pitchFamily="34" charset="0"/>
              </a:rPr>
              <a:t> </a:t>
            </a:r>
            <a:r>
              <a:rPr lang="ru-RU" dirty="0" err="1">
                <a:latin typeface="Franklin Gothic Medium" panose="020B0603020102020204" pitchFamily="34" charset="0"/>
              </a:rPr>
              <a:t>перші</a:t>
            </a:r>
            <a:r>
              <a:rPr lang="ru-RU" dirty="0">
                <a:latin typeface="Franklin Gothic Medium" panose="020B0603020102020204" pitchFamily="34" charset="0"/>
              </a:rPr>
              <a:t> в </a:t>
            </a:r>
            <a:r>
              <a:rPr lang="ru-RU" dirty="0" err="1">
                <a:latin typeface="Franklin Gothic Medium" panose="020B0603020102020204" pitchFamily="34" charset="0"/>
              </a:rPr>
              <a:t>російській</a:t>
            </a:r>
            <a:r>
              <a:rPr lang="ru-RU" dirty="0">
                <a:latin typeface="Franklin Gothic Medium" panose="020B0603020102020204" pitchFamily="34" charset="0"/>
              </a:rPr>
              <a:t> </a:t>
            </a:r>
            <a:r>
              <a:rPr lang="ru-RU" dirty="0" err="1">
                <a:latin typeface="Franklin Gothic Medium" panose="020B0603020102020204" pitchFamily="34" charset="0"/>
              </a:rPr>
              <a:t>історіографії</a:t>
            </a:r>
            <a:r>
              <a:rPr lang="ru-RU" dirty="0">
                <a:latin typeface="Franklin Gothic Medium" panose="020B0603020102020204" pitchFamily="34" charset="0"/>
              </a:rPr>
              <a:t> </a:t>
            </a:r>
            <a:r>
              <a:rPr lang="ru-RU" dirty="0" err="1">
                <a:latin typeface="Franklin Gothic Medium" panose="020B0603020102020204" pitchFamily="34" charset="0"/>
              </a:rPr>
              <a:t>синтетичні</a:t>
            </a:r>
            <a:r>
              <a:rPr lang="ru-RU" dirty="0">
                <a:latin typeface="Franklin Gothic Medium" panose="020B0603020102020204" pitchFamily="34" charset="0"/>
              </a:rPr>
              <a:t> </a:t>
            </a:r>
            <a:r>
              <a:rPr lang="ru-RU" dirty="0" err="1">
                <a:latin typeface="Franklin Gothic Medium" panose="020B0603020102020204" pitchFamily="34" charset="0"/>
              </a:rPr>
              <a:t>історичні</a:t>
            </a:r>
            <a:r>
              <a:rPr lang="ru-RU" dirty="0">
                <a:latin typeface="Franklin Gothic Medium" panose="020B0603020102020204" pitchFamily="34" charset="0"/>
              </a:rPr>
              <a:t> описи про </a:t>
            </a:r>
            <a:r>
              <a:rPr lang="ru-RU" dirty="0" err="1">
                <a:latin typeface="Franklin Gothic Medium" panose="020B0603020102020204" pitchFamily="34" charset="0"/>
              </a:rPr>
              <a:t>Волинь</a:t>
            </a:r>
            <a:r>
              <a:rPr lang="ru-RU" dirty="0">
                <a:latin typeface="Franklin Gothic Medium" panose="020B0603020102020204" pitchFamily="34" charset="0"/>
              </a:rPr>
              <a:t>, </a:t>
            </a:r>
            <a:r>
              <a:rPr lang="ru-RU" dirty="0" err="1">
                <a:latin typeface="Franklin Gothic Medium" panose="020B0603020102020204" pitchFamily="34" charset="0"/>
              </a:rPr>
              <a:t>Поділля</a:t>
            </a:r>
            <a:r>
              <a:rPr lang="ru-RU" dirty="0">
                <a:latin typeface="Franklin Gothic Medium" panose="020B0603020102020204" pitchFamily="34" charset="0"/>
              </a:rPr>
              <a:t>, </a:t>
            </a:r>
            <a:r>
              <a:rPr lang="ru-RU" dirty="0" err="1">
                <a:latin typeface="Franklin Gothic Medium" panose="020B0603020102020204" pitchFamily="34" charset="0"/>
              </a:rPr>
              <a:t>Білорусію</a:t>
            </a:r>
            <a:r>
              <a:rPr lang="ru-RU" dirty="0">
                <a:latin typeface="Franklin Gothic Medium" panose="020B0603020102020204" pitchFamily="34" charset="0"/>
              </a:rPr>
              <a:t>, Литву та </a:t>
            </a:r>
            <a:r>
              <a:rPr lang="ru-RU" dirty="0" err="1">
                <a:latin typeface="Franklin Gothic Medium" panose="020B0603020102020204" pitchFamily="34" charset="0"/>
              </a:rPr>
              <a:t>Бесарабію</a:t>
            </a:r>
            <a:r>
              <a:rPr lang="ru-RU" dirty="0">
                <a:latin typeface="Franklin Gothic Medium" panose="020B0603020102020204" pitchFamily="34" charset="0"/>
              </a:rPr>
              <a:t>. В 1892 р. (№12) "Подольские епархиальные ведомости" писали: "Ми одержали </a:t>
            </a:r>
            <a:r>
              <a:rPr lang="ru-RU" dirty="0" err="1">
                <a:latin typeface="Franklin Gothic Medium" panose="020B0603020102020204" pitchFamily="34" charset="0"/>
              </a:rPr>
              <a:t>неупереджену</a:t>
            </a:r>
            <a:r>
              <a:rPr lang="ru-RU" dirty="0">
                <a:latin typeface="Franklin Gothic Medium" panose="020B0603020102020204" pitchFamily="34" charset="0"/>
              </a:rPr>
              <a:t> </a:t>
            </a:r>
            <a:r>
              <a:rPr lang="ru-RU" dirty="0" err="1">
                <a:latin typeface="Franklin Gothic Medium" panose="020B0603020102020204" pitchFamily="34" charset="0"/>
              </a:rPr>
              <a:t>народну</a:t>
            </a:r>
            <a:r>
              <a:rPr lang="ru-RU" dirty="0">
                <a:latin typeface="Franklin Gothic Medium" panose="020B0603020102020204" pitchFamily="34" charset="0"/>
              </a:rPr>
              <a:t> </a:t>
            </a:r>
            <a:r>
              <a:rPr lang="ru-RU" dirty="0" err="1">
                <a:latin typeface="Franklin Gothic Medium" panose="020B0603020102020204" pitchFamily="34" charset="0"/>
              </a:rPr>
              <a:t>історію</a:t>
            </a:r>
            <a:r>
              <a:rPr lang="ru-RU" dirty="0">
                <a:latin typeface="Franklin Gothic Medium" panose="020B0603020102020204" pitchFamily="34" charset="0"/>
              </a:rPr>
              <a:t> наших </a:t>
            </a:r>
            <a:r>
              <a:rPr lang="ru-RU" dirty="0" err="1">
                <a:latin typeface="Franklin Gothic Medium" panose="020B0603020102020204" pitchFamily="34" charset="0"/>
              </a:rPr>
              <a:t>окраїн</a:t>
            </a:r>
            <a:r>
              <a:rPr lang="ru-RU" dirty="0">
                <a:latin typeface="Franklin Gothic Medium" panose="020B0603020102020204" pitchFamily="34" charset="0"/>
              </a:rPr>
              <a:t>; до </a:t>
            </a:r>
            <a:r>
              <a:rPr lang="ru-RU" dirty="0" err="1">
                <a:latin typeface="Franklin Gothic Medium" panose="020B0603020102020204" pitchFamily="34" charset="0"/>
              </a:rPr>
              <a:t>цього</a:t>
            </a:r>
            <a:r>
              <a:rPr lang="ru-RU" dirty="0">
                <a:latin typeface="Franklin Gothic Medium" panose="020B0603020102020204" pitchFamily="34" charset="0"/>
              </a:rPr>
              <a:t> часу </a:t>
            </a:r>
            <a:r>
              <a:rPr lang="ru-RU" dirty="0" err="1">
                <a:latin typeface="Franklin Gothic Medium" panose="020B0603020102020204" pitchFamily="34" charset="0"/>
              </a:rPr>
              <a:t>доводилося</a:t>
            </a:r>
            <a:r>
              <a:rPr lang="ru-RU" dirty="0">
                <a:latin typeface="Franklin Gothic Medium" panose="020B0603020102020204" pitchFamily="34" charset="0"/>
              </a:rPr>
              <a:t> </a:t>
            </a:r>
            <a:r>
              <a:rPr lang="ru-RU" dirty="0" err="1">
                <a:latin typeface="Franklin Gothic Medium" panose="020B0603020102020204" pitchFamily="34" charset="0"/>
              </a:rPr>
              <a:t>задовольнятися</a:t>
            </a:r>
            <a:r>
              <a:rPr lang="ru-RU" dirty="0">
                <a:latin typeface="Franklin Gothic Medium" panose="020B0603020102020204" pitchFamily="34" charset="0"/>
              </a:rPr>
              <a:t> </a:t>
            </a:r>
            <a:r>
              <a:rPr lang="ru-RU" dirty="0" err="1">
                <a:latin typeface="Franklin Gothic Medium" panose="020B0603020102020204" pitchFamily="34" charset="0"/>
              </a:rPr>
              <a:t>дослідженнями</a:t>
            </a:r>
            <a:r>
              <a:rPr lang="ru-RU" dirty="0">
                <a:latin typeface="Franklin Gothic Medium" panose="020B0603020102020204" pitchFamily="34" charset="0"/>
              </a:rPr>
              <a:t> </a:t>
            </a:r>
            <a:r>
              <a:rPr lang="ru-RU" dirty="0" err="1">
                <a:latin typeface="Franklin Gothic Medium" panose="020B0603020102020204" pitchFamily="34" charset="0"/>
              </a:rPr>
              <a:t>польських</a:t>
            </a:r>
            <a:r>
              <a:rPr lang="ru-RU" dirty="0">
                <a:latin typeface="Franklin Gothic Medium" panose="020B0603020102020204" pitchFamily="34" charset="0"/>
              </a:rPr>
              <a:t> </a:t>
            </a:r>
            <a:r>
              <a:rPr lang="ru-RU" dirty="0" err="1">
                <a:latin typeface="Franklin Gothic Medium" panose="020B0603020102020204" pitchFamily="34" charset="0"/>
              </a:rPr>
              <a:t>літописців</a:t>
            </a:r>
            <a:r>
              <a:rPr lang="ru-RU" dirty="0">
                <a:latin typeface="Franklin Gothic Medium" panose="020B0603020102020204" pitchFamily="34" charset="0"/>
              </a:rPr>
              <a:t> та </a:t>
            </a:r>
            <a:r>
              <a:rPr lang="ru-RU" dirty="0" err="1">
                <a:latin typeface="Franklin Gothic Medium" panose="020B0603020102020204" pitchFamily="34" charset="0"/>
              </a:rPr>
              <a:t>істориків</a:t>
            </a:r>
            <a:r>
              <a:rPr lang="ru-RU" dirty="0">
                <a:latin typeface="Franklin Gothic Medium" panose="020B0603020102020204" pitchFamily="34" charset="0"/>
              </a:rPr>
              <a:t>, </a:t>
            </a:r>
            <a:r>
              <a:rPr lang="ru-RU" dirty="0" err="1">
                <a:latin typeface="Franklin Gothic Medium" panose="020B0603020102020204" pitchFamily="34" charset="0"/>
              </a:rPr>
              <a:t>жити</a:t>
            </a:r>
            <a:r>
              <a:rPr lang="ru-RU" dirty="0">
                <a:latin typeface="Franklin Gothic Medium" panose="020B0603020102020204" pitchFamily="34" charset="0"/>
              </a:rPr>
              <a:t> чужим </a:t>
            </a:r>
            <a:r>
              <a:rPr lang="ru-RU" dirty="0" err="1">
                <a:latin typeface="Franklin Gothic Medium" panose="020B0603020102020204" pitchFamily="34" charset="0"/>
              </a:rPr>
              <a:t>розумом</a:t>
            </a:r>
            <a:r>
              <a:rPr lang="ru-RU" dirty="0">
                <a:latin typeface="Franklin Gothic Medium" panose="020B0603020102020204" pitchFamily="34" charset="0"/>
              </a:rPr>
              <a:t> в </a:t>
            </a:r>
            <a:r>
              <a:rPr lang="ru-RU" dirty="0" err="1">
                <a:latin typeface="Franklin Gothic Medium" panose="020B0603020102020204" pitchFamily="34" charset="0"/>
              </a:rPr>
              <a:t>осмисленні</a:t>
            </a:r>
            <a:r>
              <a:rPr lang="ru-RU" dirty="0">
                <a:latin typeface="Franklin Gothic Medium" panose="020B0603020102020204" pitchFamily="34" charset="0"/>
              </a:rPr>
              <a:t> </a:t>
            </a:r>
            <a:r>
              <a:rPr lang="ru-RU" dirty="0" err="1">
                <a:latin typeface="Franklin Gothic Medium" panose="020B0603020102020204" pitchFamily="34" charset="0"/>
              </a:rPr>
              <a:t>минулого</a:t>
            </a:r>
            <a:r>
              <a:rPr lang="ru-RU" dirty="0">
                <a:latin typeface="Franklin Gothic Medium" panose="020B0603020102020204" pitchFamily="34" charset="0"/>
              </a:rPr>
              <a:t> і </a:t>
            </a:r>
            <a:r>
              <a:rPr lang="ru-RU" dirty="0" err="1">
                <a:latin typeface="Franklin Gothic Medium" panose="020B0603020102020204" pitchFamily="34" charset="0"/>
              </a:rPr>
              <a:t>сьогодення</a:t>
            </a:r>
            <a:r>
              <a:rPr lang="ru-RU" dirty="0">
                <a:latin typeface="Franklin Gothic Medium" panose="020B0603020102020204" pitchFamily="34" charset="0"/>
              </a:rPr>
              <a:t> </a:t>
            </a:r>
            <a:r>
              <a:rPr lang="ru-RU" dirty="0" err="1">
                <a:latin typeface="Franklin Gothic Medium" panose="020B0603020102020204" pitchFamily="34" charset="0"/>
              </a:rPr>
              <a:t>рідної</a:t>
            </a:r>
            <a:r>
              <a:rPr lang="ru-RU" dirty="0">
                <a:latin typeface="Franklin Gothic Medium" panose="020B0603020102020204" pitchFamily="34" charset="0"/>
              </a:rPr>
              <a:t> </a:t>
            </a:r>
            <a:r>
              <a:rPr lang="ru-RU" dirty="0" err="1">
                <a:latin typeface="Franklin Gothic Medium" panose="020B0603020102020204" pitchFamily="34" charset="0"/>
              </a:rPr>
              <a:t>землі</a:t>
            </a:r>
            <a:r>
              <a:rPr lang="ru-RU" dirty="0">
                <a:latin typeface="Franklin Gothic Medium" panose="020B0603020102020204" pitchFamily="34" charset="0"/>
              </a:rPr>
              <a:t> .... Заслуга (</a:t>
            </a:r>
            <a:r>
              <a:rPr lang="ru-RU" dirty="0" err="1">
                <a:latin typeface="Franklin Gothic Medium" panose="020B0603020102020204" pitchFamily="34" charset="0"/>
              </a:rPr>
              <a:t>їх</a:t>
            </a:r>
            <a:r>
              <a:rPr lang="ru-RU" dirty="0">
                <a:latin typeface="Franklin Gothic Medium" panose="020B0603020102020204" pitchFamily="34" charset="0"/>
              </a:rPr>
              <a:t>) </a:t>
            </a:r>
            <a:r>
              <a:rPr lang="ru-RU" dirty="0" err="1">
                <a:latin typeface="Franklin Gothic Medium" panose="020B0603020102020204" pitchFamily="34" charset="0"/>
              </a:rPr>
              <a:t>полягає</a:t>
            </a:r>
            <a:r>
              <a:rPr lang="ru-RU" dirty="0">
                <a:latin typeface="Franklin Gothic Medium" panose="020B0603020102020204" pitchFamily="34" charset="0"/>
              </a:rPr>
              <a:t> в тому, що вони </a:t>
            </a:r>
            <a:r>
              <a:rPr lang="ru-RU" dirty="0" err="1">
                <a:latin typeface="Franklin Gothic Medium" panose="020B0603020102020204" pitchFamily="34" charset="0"/>
              </a:rPr>
              <a:t>звернули</a:t>
            </a:r>
            <a:r>
              <a:rPr lang="ru-RU" dirty="0">
                <a:latin typeface="Franklin Gothic Medium" panose="020B0603020102020204" pitchFamily="34" charset="0"/>
              </a:rPr>
              <a:t> </a:t>
            </a:r>
            <a:r>
              <a:rPr lang="ru-RU" dirty="0" err="1">
                <a:latin typeface="Franklin Gothic Medium" panose="020B0603020102020204" pitchFamily="34" charset="0"/>
              </a:rPr>
              <a:t>належну</a:t>
            </a:r>
            <a:r>
              <a:rPr lang="ru-RU" dirty="0">
                <a:latin typeface="Franklin Gothic Medium" panose="020B0603020102020204" pitchFamily="34" charset="0"/>
              </a:rPr>
              <a:t> </a:t>
            </a:r>
            <a:r>
              <a:rPr lang="ru-RU" dirty="0" err="1">
                <a:latin typeface="Franklin Gothic Medium" panose="020B0603020102020204" pitchFamily="34" charset="0"/>
              </a:rPr>
              <a:t>увагу</a:t>
            </a:r>
            <a:r>
              <a:rPr lang="ru-RU" dirty="0">
                <a:latin typeface="Franklin Gothic Medium" panose="020B0603020102020204" pitchFamily="34" charset="0"/>
              </a:rPr>
              <a:t> як на </a:t>
            </a:r>
            <a:r>
              <a:rPr lang="ru-RU" dirty="0" err="1">
                <a:latin typeface="Franklin Gothic Medium" panose="020B0603020102020204" pitchFamily="34" charset="0"/>
              </a:rPr>
              <a:t>пам'ятки</a:t>
            </a:r>
            <a:r>
              <a:rPr lang="ru-RU" dirty="0">
                <a:latin typeface="Franklin Gothic Medium" panose="020B0603020102020204" pitchFamily="34" charset="0"/>
              </a:rPr>
              <a:t> </a:t>
            </a:r>
            <a:r>
              <a:rPr lang="ru-RU" dirty="0" err="1">
                <a:latin typeface="Franklin Gothic Medium" panose="020B0603020102020204" pitchFamily="34" charset="0"/>
              </a:rPr>
              <a:t>історичні</a:t>
            </a:r>
            <a:r>
              <a:rPr lang="ru-RU" dirty="0">
                <a:latin typeface="Franklin Gothic Medium" panose="020B0603020102020204" pitchFamily="34" charset="0"/>
              </a:rPr>
              <a:t>, так особливо на </a:t>
            </a:r>
            <a:r>
              <a:rPr lang="ru-RU" dirty="0" err="1">
                <a:latin typeface="Franklin Gothic Medium" panose="020B0603020102020204" pitchFamily="34" charset="0"/>
              </a:rPr>
              <a:t>пам'ятки</a:t>
            </a:r>
            <a:r>
              <a:rPr lang="ru-RU" dirty="0">
                <a:latin typeface="Franklin Gothic Medium" panose="020B0603020102020204" pitchFamily="34" charset="0"/>
              </a:rPr>
              <a:t> народного </a:t>
            </a:r>
            <a:r>
              <a:rPr lang="ru-RU" dirty="0" err="1">
                <a:latin typeface="Franklin Gothic Medium" panose="020B0603020102020204" pitchFamily="34" charset="0"/>
              </a:rPr>
              <a:t>релігійного</a:t>
            </a:r>
            <a:r>
              <a:rPr lang="ru-RU" dirty="0">
                <a:latin typeface="Franklin Gothic Medium" panose="020B0603020102020204" pitchFamily="34" charset="0"/>
              </a:rPr>
              <a:t> </a:t>
            </a:r>
            <a:r>
              <a:rPr lang="ru-RU" dirty="0" err="1">
                <a:latin typeface="Franklin Gothic Medium" panose="020B0603020102020204" pitchFamily="34" charset="0"/>
              </a:rPr>
              <a:t>життя</a:t>
            </a:r>
            <a:r>
              <a:rPr lang="ru-RU" dirty="0">
                <a:latin typeface="Franklin Gothic Medium" panose="020B0603020102020204" pitchFamily="34" charset="0"/>
              </a:rPr>
              <a:t>, </a:t>
            </a:r>
            <a:r>
              <a:rPr lang="ru-RU" dirty="0" err="1">
                <a:latin typeface="Franklin Gothic Medium" panose="020B0603020102020204" pitchFamily="34" charset="0"/>
              </a:rPr>
              <a:t>підняли</a:t>
            </a:r>
            <a:r>
              <a:rPr lang="ru-RU" dirty="0">
                <a:latin typeface="Franklin Gothic Medium" panose="020B0603020102020204" pitchFamily="34" charset="0"/>
              </a:rPr>
              <a:t> </a:t>
            </a:r>
            <a:r>
              <a:rPr lang="ru-RU" dirty="0" err="1">
                <a:latin typeface="Franklin Gothic Medium" panose="020B0603020102020204" pitchFamily="34" charset="0"/>
              </a:rPr>
              <a:t>значення</a:t>
            </a:r>
            <a:r>
              <a:rPr lang="ru-RU" dirty="0">
                <a:latin typeface="Franklin Gothic Medium" panose="020B0603020102020204" pitchFamily="34" charset="0"/>
              </a:rPr>
              <a:t> </a:t>
            </a:r>
            <a:r>
              <a:rPr lang="ru-RU" dirty="0" err="1">
                <a:latin typeface="Franklin Gothic Medium" panose="020B0603020102020204" pitchFamily="34" charset="0"/>
              </a:rPr>
              <a:t>цих</a:t>
            </a:r>
            <a:r>
              <a:rPr lang="ru-RU" dirty="0">
                <a:latin typeface="Franklin Gothic Medium" panose="020B0603020102020204" pitchFamily="34" charset="0"/>
              </a:rPr>
              <a:t> </a:t>
            </a:r>
            <a:r>
              <a:rPr lang="ru-RU" dirty="0" err="1">
                <a:latin typeface="Franklin Gothic Medium" panose="020B0603020102020204" pitchFamily="34" charset="0"/>
              </a:rPr>
              <a:t>пам'яток</a:t>
            </a:r>
            <a:r>
              <a:rPr lang="ru-RU" dirty="0">
                <a:latin typeface="Franklin Gothic Medium" panose="020B0603020102020204" pitchFamily="34" charset="0"/>
              </a:rPr>
              <a:t> в очах </a:t>
            </a:r>
            <a:r>
              <a:rPr lang="ru-RU" dirty="0" err="1">
                <a:latin typeface="Franklin Gothic Medium" panose="020B0603020102020204" pitchFamily="34" charset="0"/>
              </a:rPr>
              <a:t>громадськості</a:t>
            </a:r>
            <a:r>
              <a:rPr lang="ru-RU" dirty="0">
                <a:latin typeface="Franklin Gothic Medium" panose="020B0603020102020204" pitchFamily="34" charset="0"/>
              </a:rPr>
              <a:t>, вони стали </a:t>
            </a:r>
            <a:r>
              <a:rPr lang="ru-RU" dirty="0" err="1">
                <a:latin typeface="Franklin Gothic Medium" panose="020B0603020102020204" pitchFamily="34" charset="0"/>
              </a:rPr>
              <a:t>своєрідною</a:t>
            </a:r>
            <a:r>
              <a:rPr lang="ru-RU" dirty="0">
                <a:latin typeface="Franklin Gothic Medium" panose="020B0603020102020204" pitchFamily="34" charset="0"/>
              </a:rPr>
              <a:t> </a:t>
            </a:r>
            <a:r>
              <a:rPr lang="ru-RU" dirty="0" err="1">
                <a:latin typeface="Franklin Gothic Medium" panose="020B0603020102020204" pitchFamily="34" charset="0"/>
              </a:rPr>
              <a:t>хрестоматією</a:t>
            </a:r>
            <a:r>
              <a:rPr lang="ru-RU" dirty="0">
                <a:latin typeface="Franklin Gothic Medium" panose="020B0603020102020204" pitchFamily="34" charset="0"/>
              </a:rPr>
              <a:t> в руках </a:t>
            </a:r>
            <a:r>
              <a:rPr lang="ru-RU" dirty="0" err="1">
                <a:latin typeface="Franklin Gothic Medium" panose="020B0603020102020204" pitchFamily="34" charset="0"/>
              </a:rPr>
              <a:t>освіченої</a:t>
            </a:r>
            <a:r>
              <a:rPr lang="ru-RU" dirty="0">
                <a:latin typeface="Franklin Gothic Medium" panose="020B0603020102020204" pitchFamily="34" charset="0"/>
              </a:rPr>
              <a:t> </a:t>
            </a:r>
            <a:r>
              <a:rPr lang="ru-RU" dirty="0" err="1">
                <a:latin typeface="Franklin Gothic Medium" panose="020B0603020102020204" pitchFamily="34" charset="0"/>
              </a:rPr>
              <a:t>людини</a:t>
            </a:r>
            <a:r>
              <a:rPr lang="ru-RU" dirty="0">
                <a:latin typeface="Franklin Gothic Medium" panose="020B0603020102020204" pitchFamily="34" charset="0"/>
              </a:rPr>
              <a:t>".</a:t>
            </a:r>
            <a:endParaRPr lang="x-none" dirty="0">
              <a:latin typeface="Franklin Gothic Medium" panose="020B0603020102020204" pitchFamily="34" charset="0"/>
            </a:endParaRPr>
          </a:p>
        </p:txBody>
      </p:sp>
      <p:pic>
        <p:nvPicPr>
          <p:cNvPr id="7" name="Рисунок 6">
            <a:extLst>
              <a:ext uri="{FF2B5EF4-FFF2-40B4-BE49-F238E27FC236}">
                <a16:creationId xmlns="" xmlns:a16="http://schemas.microsoft.com/office/drawing/2014/main" id="{0FE9C635-BB68-455F-9CC4-D73921178785}"/>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t="2003" r="7193" b="2463"/>
          <a:stretch/>
        </p:blipFill>
        <p:spPr>
          <a:xfrm>
            <a:off x="8905301" y="1547447"/>
            <a:ext cx="3024553" cy="4572000"/>
          </a:xfrm>
          <a:prstGeom prst="rect">
            <a:avLst/>
          </a:prstGeom>
          <a:ln w="28575">
            <a:solidFill>
              <a:srgbClr val="674C3B"/>
            </a:solidFill>
          </a:ln>
          <a:effectLst>
            <a:outerShdw blurRad="63500" sx="102000" sy="102000" algn="ctr" rotWithShape="0">
              <a:prstClr val="black">
                <a:alpha val="40000"/>
              </a:prstClr>
            </a:outerShdw>
          </a:effectLst>
        </p:spPr>
      </p:pic>
      <p:pic>
        <p:nvPicPr>
          <p:cNvPr id="8" name="Рисунок 7">
            <a:extLst>
              <a:ext uri="{FF2B5EF4-FFF2-40B4-BE49-F238E27FC236}">
                <a16:creationId xmlns="" xmlns:a16="http://schemas.microsoft.com/office/drawing/2014/main" id="{94B8D784-DD21-4128-B92D-8894A548187B}"/>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2396" t="2327" r="3290" b="2252"/>
          <a:stretch/>
        </p:blipFill>
        <p:spPr>
          <a:xfrm>
            <a:off x="5718743" y="457200"/>
            <a:ext cx="3024553" cy="4572000"/>
          </a:xfrm>
          <a:prstGeom prst="rect">
            <a:avLst/>
          </a:prstGeom>
          <a:ln w="28575">
            <a:solidFill>
              <a:srgbClr val="674C3B"/>
            </a:solidFill>
          </a:ln>
          <a:effectLst>
            <a:outerShdw blurRad="63500" sx="102000" sy="102000" algn="ctr" rotWithShape="0">
              <a:prstClr val="black">
                <a:alpha val="40000"/>
              </a:prstClr>
            </a:outerShdw>
          </a:effectLst>
        </p:spPr>
      </p:pic>
      <p:sp>
        <p:nvSpPr>
          <p:cNvPr id="3" name="Прямоугольник 2">
            <a:extLst>
              <a:ext uri="{FF2B5EF4-FFF2-40B4-BE49-F238E27FC236}">
                <a16:creationId xmlns="" xmlns:a16="http://schemas.microsoft.com/office/drawing/2014/main" id="{43A29E5E-D4B7-4552-8D03-4E6EE56E1D9C}"/>
              </a:ext>
            </a:extLst>
          </p:cNvPr>
          <p:cNvSpPr/>
          <p:nvPr/>
        </p:nvSpPr>
        <p:spPr>
          <a:xfrm>
            <a:off x="5632444" y="5045490"/>
            <a:ext cx="1293816" cy="400110"/>
          </a:xfrm>
          <a:prstGeom prst="rect">
            <a:avLst/>
          </a:prstGeom>
        </p:spPr>
        <p:txBody>
          <a:bodyPr wrap="none">
            <a:spAutoFit/>
          </a:bodyPr>
          <a:lstStyle/>
          <a:p>
            <a:r>
              <a:rPr lang="x-none" sz="2000" dirty="0">
                <a:latin typeface="Franklin Gothic Medium" panose="020B0603020102020204" pitchFamily="34" charset="0"/>
              </a:rPr>
              <a:t>Ви 19513</a:t>
            </a:r>
          </a:p>
        </p:txBody>
      </p:sp>
      <p:sp>
        <p:nvSpPr>
          <p:cNvPr id="4" name="Прямоугольник 3">
            <a:extLst>
              <a:ext uri="{FF2B5EF4-FFF2-40B4-BE49-F238E27FC236}">
                <a16:creationId xmlns="" xmlns:a16="http://schemas.microsoft.com/office/drawing/2014/main" id="{2869E418-9F8A-4B68-9F66-B9B32C5491B3}"/>
              </a:ext>
            </a:extLst>
          </p:cNvPr>
          <p:cNvSpPr/>
          <p:nvPr/>
        </p:nvSpPr>
        <p:spPr>
          <a:xfrm>
            <a:off x="5718743" y="440910"/>
            <a:ext cx="610039" cy="307777"/>
          </a:xfrm>
          <a:prstGeom prst="rect">
            <a:avLst/>
          </a:prstGeom>
        </p:spPr>
        <p:txBody>
          <a:bodyPr wrap="none">
            <a:spAutoFit/>
          </a:bodyPr>
          <a:lstStyle/>
          <a:p>
            <a:r>
              <a:rPr lang="x-none" sz="1400" dirty="0">
                <a:latin typeface="Franklin Gothic Medium" panose="020B0603020102020204" pitchFamily="34" charset="0"/>
              </a:rPr>
              <a:t>1888</a:t>
            </a:r>
          </a:p>
        </p:txBody>
      </p:sp>
      <p:sp>
        <p:nvSpPr>
          <p:cNvPr id="9" name="Прямоугольник 8">
            <a:extLst>
              <a:ext uri="{FF2B5EF4-FFF2-40B4-BE49-F238E27FC236}">
                <a16:creationId xmlns="" xmlns:a16="http://schemas.microsoft.com/office/drawing/2014/main" id="{9E94CD4F-55B9-4DC8-9D85-9BB44301A08E}"/>
              </a:ext>
            </a:extLst>
          </p:cNvPr>
          <p:cNvSpPr/>
          <p:nvPr/>
        </p:nvSpPr>
        <p:spPr>
          <a:xfrm>
            <a:off x="8882666" y="1547447"/>
            <a:ext cx="605422" cy="307777"/>
          </a:xfrm>
          <a:prstGeom prst="rect">
            <a:avLst/>
          </a:prstGeom>
        </p:spPr>
        <p:txBody>
          <a:bodyPr wrap="none">
            <a:spAutoFit/>
          </a:bodyPr>
          <a:lstStyle/>
          <a:p>
            <a:r>
              <a:rPr lang="x-none" sz="1400" dirty="0">
                <a:latin typeface="Franklin Gothic Medium" panose="020B0603020102020204" pitchFamily="34" charset="0"/>
              </a:rPr>
              <a:t>18</a:t>
            </a:r>
            <a:r>
              <a:rPr lang="uk-UA" sz="1400" dirty="0">
                <a:latin typeface="Franklin Gothic Medium" panose="020B0603020102020204" pitchFamily="34" charset="0"/>
              </a:rPr>
              <a:t>91</a:t>
            </a:r>
            <a:endParaRPr lang="x-none" sz="1400" dirty="0">
              <a:latin typeface="Franklin Gothic Medium" panose="020B0603020102020204" pitchFamily="34" charset="0"/>
            </a:endParaRPr>
          </a:p>
        </p:txBody>
      </p:sp>
      <p:sp>
        <p:nvSpPr>
          <p:cNvPr id="10" name="Прямоугольник 9">
            <a:extLst>
              <a:ext uri="{FF2B5EF4-FFF2-40B4-BE49-F238E27FC236}">
                <a16:creationId xmlns="" xmlns:a16="http://schemas.microsoft.com/office/drawing/2014/main" id="{7891F616-E0E0-40A2-9EE1-A724EDA45CEC}"/>
              </a:ext>
            </a:extLst>
          </p:cNvPr>
          <p:cNvSpPr/>
          <p:nvPr/>
        </p:nvSpPr>
        <p:spPr>
          <a:xfrm>
            <a:off x="8813635" y="6119447"/>
            <a:ext cx="1995996" cy="400110"/>
          </a:xfrm>
          <a:prstGeom prst="rect">
            <a:avLst/>
          </a:prstGeom>
        </p:spPr>
        <p:txBody>
          <a:bodyPr wrap="none">
            <a:spAutoFit/>
          </a:bodyPr>
          <a:lstStyle/>
          <a:p>
            <a:r>
              <a:rPr lang="x-none" sz="2000" dirty="0" err="1">
                <a:latin typeface="Franklin Gothic Medium" panose="020B0603020102020204" pitchFamily="34" charset="0"/>
              </a:rPr>
              <a:t>Галаг</a:t>
            </a:r>
            <a:r>
              <a:rPr lang="uk-UA" sz="2000" dirty="0" err="1">
                <a:latin typeface="Franklin Gothic Medium" panose="020B0603020102020204" pitchFamily="34" charset="0"/>
              </a:rPr>
              <a:t>ан</a:t>
            </a:r>
            <a:r>
              <a:rPr lang="uk-UA" sz="2000" dirty="0">
                <a:latin typeface="Franklin Gothic Medium" panose="020B0603020102020204" pitchFamily="34" charset="0"/>
              </a:rPr>
              <a:t> </a:t>
            </a:r>
            <a:r>
              <a:rPr lang="x-none" sz="2000" dirty="0">
                <a:latin typeface="Franklin Gothic Medium" panose="020B0603020102020204" pitchFamily="34" charset="0"/>
              </a:rPr>
              <a:t>Ист.830</a:t>
            </a:r>
          </a:p>
        </p:txBody>
      </p:sp>
    </p:spTree>
    <p:extLst>
      <p:ext uri="{BB962C8B-B14F-4D97-AF65-F5344CB8AC3E}">
        <p14:creationId xmlns="" xmlns:p14="http://schemas.microsoft.com/office/powerpoint/2010/main" val="382822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158BCD0E-190B-47E6-B7C0-6CABF1AFB732}"/>
              </a:ext>
            </a:extLst>
          </p:cNvPr>
          <p:cNvSpPr/>
          <p:nvPr/>
        </p:nvSpPr>
        <p:spPr>
          <a:xfrm>
            <a:off x="2766646" y="863796"/>
            <a:ext cx="6096000" cy="369332"/>
          </a:xfrm>
          <a:prstGeom prst="rect">
            <a:avLst/>
          </a:prstGeom>
        </p:spPr>
        <p:txBody>
          <a:bodyPr>
            <a:spAutoFit/>
          </a:bodyPr>
          <a:lstStyle/>
          <a:p>
            <a:endParaRPr lang="x-none" dirty="0"/>
          </a:p>
        </p:txBody>
      </p:sp>
      <p:sp>
        <p:nvSpPr>
          <p:cNvPr id="3" name="Прямоугольник 2">
            <a:extLst>
              <a:ext uri="{FF2B5EF4-FFF2-40B4-BE49-F238E27FC236}">
                <a16:creationId xmlns="" xmlns:a16="http://schemas.microsoft.com/office/drawing/2014/main" id="{46653353-47C8-439E-9DFA-6F26D43C37E4}"/>
              </a:ext>
            </a:extLst>
          </p:cNvPr>
          <p:cNvSpPr/>
          <p:nvPr/>
        </p:nvSpPr>
        <p:spPr>
          <a:xfrm>
            <a:off x="2766646" y="1857080"/>
            <a:ext cx="6096000" cy="369332"/>
          </a:xfrm>
          <a:prstGeom prst="rect">
            <a:avLst/>
          </a:prstGeom>
        </p:spPr>
        <p:txBody>
          <a:bodyPr>
            <a:spAutoFit/>
          </a:bodyPr>
          <a:lstStyle/>
          <a:p>
            <a:endParaRPr lang="x-none" dirty="0"/>
          </a:p>
        </p:txBody>
      </p:sp>
      <p:sp>
        <p:nvSpPr>
          <p:cNvPr id="4" name="Прямоугольник 3">
            <a:extLst>
              <a:ext uri="{FF2B5EF4-FFF2-40B4-BE49-F238E27FC236}">
                <a16:creationId xmlns="" xmlns:a16="http://schemas.microsoft.com/office/drawing/2014/main" id="{5AF6100C-BF4F-4DC8-A0E4-3D86A378BD8C}"/>
              </a:ext>
            </a:extLst>
          </p:cNvPr>
          <p:cNvSpPr/>
          <p:nvPr/>
        </p:nvSpPr>
        <p:spPr>
          <a:xfrm>
            <a:off x="339297" y="362388"/>
            <a:ext cx="11513406" cy="646331"/>
          </a:xfrm>
          <a:prstGeom prst="rect">
            <a:avLst/>
          </a:prstGeom>
        </p:spPr>
        <p:txBody>
          <a:bodyPr wrap="square">
            <a:spAutoFit/>
          </a:bodyPr>
          <a:lstStyle/>
          <a:p>
            <a:pPr algn="just"/>
            <a:r>
              <a:rPr lang="ru-RU" dirty="0">
                <a:latin typeface="Franklin Gothic Medium" panose="020B0603020102020204" pitchFamily="34" charset="0"/>
              </a:rPr>
              <a:t>На </a:t>
            </a:r>
            <a:r>
              <a:rPr lang="ru-RU" dirty="0" err="1">
                <a:latin typeface="Franklin Gothic Medium" panose="020B0603020102020204" pitchFamily="34" charset="0"/>
              </a:rPr>
              <a:t>рубежі</a:t>
            </a:r>
            <a:r>
              <a:rPr lang="ru-RU" dirty="0">
                <a:latin typeface="Franklin Gothic Medium" panose="020B0603020102020204" pitchFamily="34" charset="0"/>
              </a:rPr>
              <a:t> XIX - початку XX ст. М. Петров </a:t>
            </a:r>
            <a:r>
              <a:rPr lang="ru-RU" dirty="0" err="1">
                <a:latin typeface="Franklin Gothic Medium" panose="020B0603020102020204" pitchFamily="34" charset="0"/>
              </a:rPr>
              <a:t>зосередив</a:t>
            </a:r>
            <a:r>
              <a:rPr lang="ru-RU" dirty="0">
                <a:latin typeface="Franklin Gothic Medium" panose="020B0603020102020204" pitchFamily="34" charset="0"/>
              </a:rPr>
              <a:t> </a:t>
            </a:r>
            <a:r>
              <a:rPr lang="ru-RU" dirty="0" err="1">
                <a:latin typeface="Franklin Gothic Medium" panose="020B0603020102020204" pitchFamily="34" charset="0"/>
              </a:rPr>
              <a:t>увагу</a:t>
            </a:r>
            <a:r>
              <a:rPr lang="ru-RU" dirty="0">
                <a:latin typeface="Franklin Gothic Medium" panose="020B0603020102020204" pitchFamily="34" charset="0"/>
              </a:rPr>
              <a:t> на </a:t>
            </a:r>
            <a:r>
              <a:rPr lang="ru-RU" dirty="0" err="1">
                <a:latin typeface="Franklin Gothic Medium" panose="020B0603020102020204" pitchFamily="34" charset="0"/>
              </a:rPr>
              <a:t>дослідженні</a:t>
            </a:r>
            <a:r>
              <a:rPr lang="ru-RU" dirty="0">
                <a:latin typeface="Franklin Gothic Medium" panose="020B0603020102020204" pitchFamily="34" charset="0"/>
              </a:rPr>
              <a:t> </a:t>
            </a:r>
            <a:r>
              <a:rPr lang="ru-RU" dirty="0" err="1">
                <a:latin typeface="Franklin Gothic Medium" panose="020B0603020102020204" pitchFamily="34" charset="0"/>
              </a:rPr>
              <a:t>історії</a:t>
            </a:r>
            <a:r>
              <a:rPr lang="ru-RU" dirty="0">
                <a:latin typeface="Franklin Gothic Medium" panose="020B0603020102020204" pitchFamily="34" charset="0"/>
              </a:rPr>
              <a:t> </a:t>
            </a:r>
            <a:r>
              <a:rPr lang="ru-RU" dirty="0" err="1">
                <a:latin typeface="Franklin Gothic Medium" panose="020B0603020102020204" pitchFamily="34" charset="0"/>
              </a:rPr>
              <a:t>Києва</a:t>
            </a:r>
            <a:r>
              <a:rPr lang="ru-RU" dirty="0">
                <a:latin typeface="Franklin Gothic Medium" panose="020B0603020102020204" pitchFamily="34" charset="0"/>
              </a:rPr>
              <a:t>, стану </a:t>
            </a:r>
            <a:r>
              <a:rPr lang="ru-RU" dirty="0" err="1">
                <a:latin typeface="Franklin Gothic Medium" panose="020B0603020102020204" pitchFamily="34" charset="0"/>
              </a:rPr>
              <a:t>збереження</a:t>
            </a:r>
            <a:r>
              <a:rPr lang="ru-RU" dirty="0">
                <a:latin typeface="Franklin Gothic Medium" panose="020B0603020102020204" pitchFamily="34" charset="0"/>
              </a:rPr>
              <a:t> </a:t>
            </a:r>
            <a:r>
              <a:rPr lang="ru-RU" dirty="0" err="1">
                <a:latin typeface="Franklin Gothic Medium" panose="020B0603020102020204" pitchFamily="34" charset="0"/>
              </a:rPr>
              <a:t>його</a:t>
            </a:r>
            <a:r>
              <a:rPr lang="ru-RU" dirty="0">
                <a:latin typeface="Franklin Gothic Medium" panose="020B0603020102020204" pitchFamily="34" charset="0"/>
              </a:rPr>
              <a:t> </a:t>
            </a:r>
            <a:r>
              <a:rPr lang="ru-RU" dirty="0" err="1">
                <a:latin typeface="Franklin Gothic Medium" panose="020B0603020102020204" pitchFamily="34" charset="0"/>
              </a:rPr>
              <a:t>історико-культурних</a:t>
            </a:r>
            <a:r>
              <a:rPr lang="ru-RU" dirty="0">
                <a:latin typeface="Franklin Gothic Medium" panose="020B0603020102020204" pitchFamily="34" charset="0"/>
              </a:rPr>
              <a:t> </a:t>
            </a:r>
            <a:r>
              <a:rPr lang="ru-RU" dirty="0" err="1">
                <a:latin typeface="Franklin Gothic Medium" panose="020B0603020102020204" pitchFamily="34" charset="0"/>
              </a:rPr>
              <a:t>пам'яток</a:t>
            </a:r>
            <a:r>
              <a:rPr lang="ru-RU" dirty="0">
                <a:latin typeface="Franklin Gothic Medium" panose="020B0603020102020204" pitchFamily="34" charset="0"/>
              </a:rPr>
              <a:t>. </a:t>
            </a:r>
            <a:endParaRPr lang="x-none" dirty="0">
              <a:latin typeface="Franklin Gothic Medium" panose="020B0603020102020204" pitchFamily="34" charset="0"/>
            </a:endParaRPr>
          </a:p>
        </p:txBody>
      </p:sp>
      <p:pic>
        <p:nvPicPr>
          <p:cNvPr id="8" name="Рисунок 7">
            <a:extLst>
              <a:ext uri="{FF2B5EF4-FFF2-40B4-BE49-F238E27FC236}">
                <a16:creationId xmlns="" xmlns:a16="http://schemas.microsoft.com/office/drawing/2014/main" id="{D2289BCB-D713-44C3-9320-9A1D123142D8}"/>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t="3562" r="3152" b="6508"/>
          <a:stretch/>
        </p:blipFill>
        <p:spPr>
          <a:xfrm>
            <a:off x="314858" y="1857080"/>
            <a:ext cx="2677036" cy="3657866"/>
          </a:xfrm>
          <a:prstGeom prst="rect">
            <a:avLst/>
          </a:prstGeom>
          <a:ln w="28575">
            <a:solidFill>
              <a:srgbClr val="674C3B"/>
            </a:solidFill>
          </a:ln>
          <a:effectLst>
            <a:outerShdw blurRad="63500" sx="102000" sy="102000" algn="ctr" rotWithShape="0">
              <a:prstClr val="black">
                <a:alpha val="40000"/>
              </a:prstClr>
            </a:outerShdw>
          </a:effectLst>
        </p:spPr>
      </p:pic>
      <p:pic>
        <p:nvPicPr>
          <p:cNvPr id="10" name="Рисунок 9">
            <a:extLst>
              <a:ext uri="{FF2B5EF4-FFF2-40B4-BE49-F238E27FC236}">
                <a16:creationId xmlns="" xmlns:a16="http://schemas.microsoft.com/office/drawing/2014/main" id="{754A986C-7592-4044-AC6D-B815617EFE49}"/>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6795" t="10410" r="7113" b="7455"/>
          <a:stretch/>
        </p:blipFill>
        <p:spPr>
          <a:xfrm>
            <a:off x="3295652" y="1233128"/>
            <a:ext cx="2677036" cy="3657865"/>
          </a:xfrm>
          <a:prstGeom prst="rect">
            <a:avLst/>
          </a:prstGeom>
          <a:ln w="28575">
            <a:solidFill>
              <a:srgbClr val="674C3B"/>
            </a:solidFill>
          </a:ln>
          <a:effectLst>
            <a:outerShdw blurRad="63500" sx="102000" sy="102000" algn="ctr" rotWithShape="0">
              <a:prstClr val="black">
                <a:alpha val="40000"/>
              </a:prstClr>
            </a:outerShdw>
          </a:effectLst>
        </p:spPr>
      </p:pic>
      <p:pic>
        <p:nvPicPr>
          <p:cNvPr id="12" name="Рисунок 11">
            <a:extLst>
              <a:ext uri="{FF2B5EF4-FFF2-40B4-BE49-F238E27FC236}">
                <a16:creationId xmlns="" xmlns:a16="http://schemas.microsoft.com/office/drawing/2014/main" id="{962B749C-E6F6-43FD-9FDC-CFDC2200E661}"/>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l="4307" t="3363" r="5709" b="4137"/>
          <a:stretch/>
        </p:blipFill>
        <p:spPr>
          <a:xfrm>
            <a:off x="6253429" y="1857080"/>
            <a:ext cx="2677036" cy="3657865"/>
          </a:xfrm>
          <a:prstGeom prst="rect">
            <a:avLst/>
          </a:prstGeom>
          <a:ln w="28575">
            <a:solidFill>
              <a:srgbClr val="674C3B"/>
            </a:solidFill>
          </a:ln>
          <a:effectLst>
            <a:outerShdw blurRad="63500" sx="102000" sy="102000" algn="ctr" rotWithShape="0">
              <a:prstClr val="black">
                <a:alpha val="40000"/>
              </a:prstClr>
            </a:outerShdw>
          </a:effectLst>
        </p:spPr>
      </p:pic>
      <p:pic>
        <p:nvPicPr>
          <p:cNvPr id="14" name="Рисунок 13">
            <a:extLst>
              <a:ext uri="{FF2B5EF4-FFF2-40B4-BE49-F238E27FC236}">
                <a16:creationId xmlns="" xmlns:a16="http://schemas.microsoft.com/office/drawing/2014/main" id="{54947DC5-C329-437A-A3EA-E5D98127CBFC}"/>
              </a:ext>
            </a:extLst>
          </p:cNvPr>
          <p:cNvPicPr>
            <a:picLocks noChangeAspect="1"/>
          </p:cNvPicPr>
          <p:nvPr/>
        </p:nvPicPr>
        <p:blipFill rotWithShape="1">
          <a:blip r:embed="rId6" cstate="email">
            <a:extLst>
              <a:ext uri="{28A0092B-C50C-407E-A947-70E740481C1C}">
                <a14:useLocalDpi xmlns="" xmlns:a14="http://schemas.microsoft.com/office/drawing/2010/main" val="0"/>
              </a:ext>
            </a:extLst>
          </a:blip>
          <a:srcRect l="1647" r="5131" b="3964"/>
          <a:stretch/>
        </p:blipFill>
        <p:spPr>
          <a:xfrm>
            <a:off x="9211206" y="1233128"/>
            <a:ext cx="2665936" cy="3648000"/>
          </a:xfrm>
          <a:prstGeom prst="rect">
            <a:avLst/>
          </a:prstGeom>
          <a:ln w="28575">
            <a:solidFill>
              <a:srgbClr val="674C3B"/>
            </a:solidFill>
          </a:ln>
          <a:effectLst>
            <a:outerShdw blurRad="63500" sx="102000" sy="102000" algn="ctr" rotWithShape="0">
              <a:prstClr val="black">
                <a:alpha val="40000"/>
              </a:prstClr>
            </a:outerShdw>
          </a:effectLst>
        </p:spPr>
      </p:pic>
      <p:sp>
        <p:nvSpPr>
          <p:cNvPr id="7" name="Прямоугольник 6">
            <a:extLst>
              <a:ext uri="{FF2B5EF4-FFF2-40B4-BE49-F238E27FC236}">
                <a16:creationId xmlns="" xmlns:a16="http://schemas.microsoft.com/office/drawing/2014/main" id="{44A06268-2EDE-4817-808F-C05C3644C694}"/>
              </a:ext>
            </a:extLst>
          </p:cNvPr>
          <p:cNvSpPr/>
          <p:nvPr/>
        </p:nvSpPr>
        <p:spPr>
          <a:xfrm>
            <a:off x="275520" y="5514945"/>
            <a:ext cx="1298753" cy="400110"/>
          </a:xfrm>
          <a:prstGeom prst="rect">
            <a:avLst/>
          </a:prstGeom>
        </p:spPr>
        <p:txBody>
          <a:bodyPr wrap="none">
            <a:spAutoFit/>
          </a:bodyPr>
          <a:lstStyle/>
          <a:p>
            <a:r>
              <a:rPr lang="x-none" sz="2000" dirty="0">
                <a:latin typeface="Franklin Gothic Medium" panose="020B0603020102020204" pitchFamily="34" charset="0"/>
              </a:rPr>
              <a:t>Ви 23290</a:t>
            </a:r>
          </a:p>
        </p:txBody>
      </p:sp>
      <p:sp>
        <p:nvSpPr>
          <p:cNvPr id="9" name="Прямоугольник 8">
            <a:extLst>
              <a:ext uri="{FF2B5EF4-FFF2-40B4-BE49-F238E27FC236}">
                <a16:creationId xmlns="" xmlns:a16="http://schemas.microsoft.com/office/drawing/2014/main" id="{73C2FF2E-D7CB-409F-8CB4-A858F3D7BCA8}"/>
              </a:ext>
            </a:extLst>
          </p:cNvPr>
          <p:cNvSpPr/>
          <p:nvPr/>
        </p:nvSpPr>
        <p:spPr>
          <a:xfrm>
            <a:off x="314858" y="1857052"/>
            <a:ext cx="610039" cy="307777"/>
          </a:xfrm>
          <a:prstGeom prst="rect">
            <a:avLst/>
          </a:prstGeom>
        </p:spPr>
        <p:txBody>
          <a:bodyPr wrap="none">
            <a:spAutoFit/>
          </a:bodyPr>
          <a:lstStyle/>
          <a:p>
            <a:r>
              <a:rPr lang="x-none" sz="1400" dirty="0">
                <a:latin typeface="Franklin Gothic Medium" panose="020B0603020102020204" pitchFamily="34" charset="0"/>
              </a:rPr>
              <a:t>1896</a:t>
            </a:r>
          </a:p>
        </p:txBody>
      </p:sp>
      <p:sp>
        <p:nvSpPr>
          <p:cNvPr id="11" name="Прямоугольник 10">
            <a:extLst>
              <a:ext uri="{FF2B5EF4-FFF2-40B4-BE49-F238E27FC236}">
                <a16:creationId xmlns="" xmlns:a16="http://schemas.microsoft.com/office/drawing/2014/main" id="{9FA572E2-3C22-42D1-93FE-E2EBB01912C8}"/>
              </a:ext>
            </a:extLst>
          </p:cNvPr>
          <p:cNvSpPr/>
          <p:nvPr/>
        </p:nvSpPr>
        <p:spPr>
          <a:xfrm>
            <a:off x="3295652" y="1140795"/>
            <a:ext cx="610039" cy="307777"/>
          </a:xfrm>
          <a:prstGeom prst="rect">
            <a:avLst/>
          </a:prstGeom>
        </p:spPr>
        <p:txBody>
          <a:bodyPr wrap="none">
            <a:spAutoFit/>
          </a:bodyPr>
          <a:lstStyle/>
          <a:p>
            <a:r>
              <a:rPr lang="x-none" sz="1400" dirty="0">
                <a:latin typeface="Franklin Gothic Medium" panose="020B0603020102020204" pitchFamily="34" charset="0"/>
              </a:rPr>
              <a:t>189</a:t>
            </a:r>
            <a:r>
              <a:rPr lang="uk-UA" sz="1400" dirty="0">
                <a:latin typeface="Franklin Gothic Medium" panose="020B0603020102020204" pitchFamily="34" charset="0"/>
              </a:rPr>
              <a:t>8</a:t>
            </a:r>
            <a:endParaRPr lang="x-none" sz="1400" dirty="0">
              <a:latin typeface="Franklin Gothic Medium" panose="020B0603020102020204" pitchFamily="34" charset="0"/>
            </a:endParaRPr>
          </a:p>
        </p:txBody>
      </p:sp>
      <p:sp>
        <p:nvSpPr>
          <p:cNvPr id="13" name="Прямоугольник 12">
            <a:extLst>
              <a:ext uri="{FF2B5EF4-FFF2-40B4-BE49-F238E27FC236}">
                <a16:creationId xmlns="" xmlns:a16="http://schemas.microsoft.com/office/drawing/2014/main" id="{4DA3F3FC-F42D-4E59-B94E-E9887412B344}"/>
              </a:ext>
            </a:extLst>
          </p:cNvPr>
          <p:cNvSpPr/>
          <p:nvPr/>
        </p:nvSpPr>
        <p:spPr>
          <a:xfrm>
            <a:off x="6235196" y="1848232"/>
            <a:ext cx="607859"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905</a:t>
            </a:r>
            <a:endParaRPr lang="x-none" sz="1400" dirty="0">
              <a:latin typeface="Franklin Gothic Medium" panose="020B0603020102020204" pitchFamily="34" charset="0"/>
            </a:endParaRPr>
          </a:p>
        </p:txBody>
      </p:sp>
      <p:sp>
        <p:nvSpPr>
          <p:cNvPr id="15" name="Прямоугольник 14">
            <a:extLst>
              <a:ext uri="{FF2B5EF4-FFF2-40B4-BE49-F238E27FC236}">
                <a16:creationId xmlns="" xmlns:a16="http://schemas.microsoft.com/office/drawing/2014/main" id="{80E1777F-97EA-47E4-A0C9-1AC51A7418BF}"/>
              </a:ext>
            </a:extLst>
          </p:cNvPr>
          <p:cNvSpPr/>
          <p:nvPr/>
        </p:nvSpPr>
        <p:spPr>
          <a:xfrm>
            <a:off x="9188189" y="1215516"/>
            <a:ext cx="601511"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910</a:t>
            </a:r>
            <a:endParaRPr lang="x-none" sz="1400" dirty="0">
              <a:latin typeface="Franklin Gothic Medium" panose="020B0603020102020204" pitchFamily="34" charset="0"/>
            </a:endParaRPr>
          </a:p>
        </p:txBody>
      </p:sp>
      <p:sp>
        <p:nvSpPr>
          <p:cNvPr id="16" name="Прямоугольник 15">
            <a:extLst>
              <a:ext uri="{FF2B5EF4-FFF2-40B4-BE49-F238E27FC236}">
                <a16:creationId xmlns="" xmlns:a16="http://schemas.microsoft.com/office/drawing/2014/main" id="{1BC6ACE3-805B-4B48-9FC9-580352500A28}"/>
              </a:ext>
            </a:extLst>
          </p:cNvPr>
          <p:cNvSpPr/>
          <p:nvPr/>
        </p:nvSpPr>
        <p:spPr>
          <a:xfrm>
            <a:off x="9145068" y="4899841"/>
            <a:ext cx="1289264" cy="400110"/>
          </a:xfrm>
          <a:prstGeom prst="rect">
            <a:avLst/>
          </a:prstGeom>
        </p:spPr>
        <p:txBody>
          <a:bodyPr wrap="none">
            <a:spAutoFit/>
          </a:bodyPr>
          <a:lstStyle/>
          <a:p>
            <a:r>
              <a:rPr lang="x-none" sz="2000" dirty="0">
                <a:latin typeface="Franklin Gothic Medium" panose="020B0603020102020204" pitchFamily="34" charset="0"/>
              </a:rPr>
              <a:t>Во 85491</a:t>
            </a:r>
          </a:p>
        </p:txBody>
      </p:sp>
      <p:sp>
        <p:nvSpPr>
          <p:cNvPr id="17" name="Прямоугольник 16">
            <a:extLst>
              <a:ext uri="{FF2B5EF4-FFF2-40B4-BE49-F238E27FC236}">
                <a16:creationId xmlns="" xmlns:a16="http://schemas.microsoft.com/office/drawing/2014/main" id="{E9DB2891-3B4A-41DC-9D96-C395DC806666}"/>
              </a:ext>
            </a:extLst>
          </p:cNvPr>
          <p:cNvSpPr/>
          <p:nvPr/>
        </p:nvSpPr>
        <p:spPr>
          <a:xfrm>
            <a:off x="6133809" y="5514945"/>
            <a:ext cx="1293944" cy="400110"/>
          </a:xfrm>
          <a:prstGeom prst="rect">
            <a:avLst/>
          </a:prstGeom>
        </p:spPr>
        <p:txBody>
          <a:bodyPr wrap="none">
            <a:spAutoFit/>
          </a:bodyPr>
          <a:lstStyle/>
          <a:p>
            <a:r>
              <a:rPr lang="x-none" sz="2000" dirty="0">
                <a:latin typeface="Franklin Gothic Medium" panose="020B0603020102020204" pitchFamily="34" charset="0"/>
              </a:rPr>
              <a:t>Во 34452</a:t>
            </a:r>
          </a:p>
        </p:txBody>
      </p:sp>
      <p:sp>
        <p:nvSpPr>
          <p:cNvPr id="18" name="Прямоугольник 17">
            <a:extLst>
              <a:ext uri="{FF2B5EF4-FFF2-40B4-BE49-F238E27FC236}">
                <a16:creationId xmlns="" xmlns:a16="http://schemas.microsoft.com/office/drawing/2014/main" id="{8F2FD7D1-95FE-42ED-838B-0231B403A485}"/>
              </a:ext>
            </a:extLst>
          </p:cNvPr>
          <p:cNvSpPr/>
          <p:nvPr/>
        </p:nvSpPr>
        <p:spPr>
          <a:xfrm>
            <a:off x="3214254" y="4899841"/>
            <a:ext cx="1255408" cy="400110"/>
          </a:xfrm>
          <a:prstGeom prst="rect">
            <a:avLst/>
          </a:prstGeom>
        </p:spPr>
        <p:txBody>
          <a:bodyPr wrap="none">
            <a:spAutoFit/>
          </a:bodyPr>
          <a:lstStyle/>
          <a:p>
            <a:r>
              <a:rPr lang="x-none" sz="2000" dirty="0">
                <a:latin typeface="Franklin Gothic Medium" panose="020B0603020102020204" pitchFamily="34" charset="0"/>
              </a:rPr>
              <a:t>Ви 23747</a:t>
            </a:r>
          </a:p>
        </p:txBody>
      </p:sp>
    </p:spTree>
    <p:extLst>
      <p:ext uri="{BB962C8B-B14F-4D97-AF65-F5344CB8AC3E}">
        <p14:creationId xmlns="" xmlns:p14="http://schemas.microsoft.com/office/powerpoint/2010/main" val="426902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BD2D7A95-9EDC-4EF6-879D-5B5C1BC2D0F8}"/>
              </a:ext>
            </a:extLst>
          </p:cNvPr>
          <p:cNvSpPr/>
          <p:nvPr/>
        </p:nvSpPr>
        <p:spPr>
          <a:xfrm>
            <a:off x="474786" y="198763"/>
            <a:ext cx="11632222" cy="646331"/>
          </a:xfrm>
          <a:prstGeom prst="rect">
            <a:avLst/>
          </a:prstGeom>
        </p:spPr>
        <p:txBody>
          <a:bodyPr wrap="square">
            <a:spAutoFit/>
          </a:bodyPr>
          <a:lstStyle/>
          <a:p>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Окремим напрямком діяльності Петрова було мистецтвознавство та нумізматика. Йому, зокрема, належить перший </a:t>
            </a:r>
            <a:r>
              <a:rPr lang="uk-UA" dirty="0">
                <a:latin typeface="Franklin Gothic Medium" panose="020B0603020102020204" pitchFamily="34" charset="0"/>
                <a:ea typeface="Segoe UI" panose="020B0502040204020203" pitchFamily="34" charset="0"/>
                <a:cs typeface="Segoe UI" panose="020B0502040204020203" pitchFamily="34" charset="0"/>
              </a:rPr>
              <a:t>огляд  </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українського іконопису з найдавніших часів </a:t>
            </a:r>
            <a:r>
              <a:rPr lang="uk-UA" dirty="0">
                <a:latin typeface="Franklin Gothic Medium" panose="020B0603020102020204" pitchFamily="34" charset="0"/>
              </a:rPr>
              <a:t>(«</a:t>
            </a:r>
            <a:r>
              <a:rPr lang="uk-UA" dirty="0" err="1">
                <a:latin typeface="Franklin Gothic Medium" panose="020B0603020102020204" pitchFamily="34" charset="0"/>
              </a:rPr>
              <a:t>Южнорусские</a:t>
            </a:r>
            <a:r>
              <a:rPr lang="uk-UA" dirty="0">
                <a:latin typeface="Franklin Gothic Medium" panose="020B0603020102020204" pitchFamily="34" charset="0"/>
              </a:rPr>
              <a:t> </a:t>
            </a:r>
            <a:r>
              <a:rPr lang="uk-UA" dirty="0" err="1">
                <a:latin typeface="Franklin Gothic Medium" panose="020B0603020102020204" pitchFamily="34" charset="0"/>
              </a:rPr>
              <a:t>икон</a:t>
            </a:r>
            <a:r>
              <a:rPr lang="ru-RU" dirty="0">
                <a:latin typeface="Franklin Gothic Medium" panose="020B0603020102020204" pitchFamily="34" charset="0"/>
              </a:rPr>
              <a:t>ы</a:t>
            </a:r>
            <a:r>
              <a:rPr lang="uk-UA" dirty="0">
                <a:latin typeface="Franklin Gothic Medium" panose="020B0603020102020204" pitchFamily="34" charset="0"/>
              </a:rPr>
              <a:t>»).</a:t>
            </a:r>
            <a:endParaRPr lang="x-none" dirty="0">
              <a:latin typeface="Franklin Gothic Medium" panose="020B0603020102020204" pitchFamily="34" charset="0"/>
            </a:endParaRPr>
          </a:p>
        </p:txBody>
      </p:sp>
      <p:pic>
        <p:nvPicPr>
          <p:cNvPr id="4" name="Рисунок 3">
            <a:extLst>
              <a:ext uri="{FF2B5EF4-FFF2-40B4-BE49-F238E27FC236}">
                <a16:creationId xmlns="" xmlns:a16="http://schemas.microsoft.com/office/drawing/2014/main" id="{353D2B95-1648-40BB-936A-5C0F97154B34}"/>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58181" y="1103656"/>
            <a:ext cx="2567205" cy="3651961"/>
          </a:xfrm>
          <a:prstGeom prst="rect">
            <a:avLst/>
          </a:prstGeom>
          <a:ln w="28575">
            <a:solidFill>
              <a:srgbClr val="674C3B"/>
            </a:solidFill>
          </a:ln>
          <a:effectLst>
            <a:outerShdw blurRad="63500" sx="102000" sy="102000" algn="ctr" rotWithShape="0">
              <a:prstClr val="black">
                <a:alpha val="40000"/>
              </a:prstClr>
            </a:outerShdw>
          </a:effectLst>
        </p:spPr>
      </p:pic>
      <p:pic>
        <p:nvPicPr>
          <p:cNvPr id="12" name="Рисунок 11">
            <a:extLst>
              <a:ext uri="{FF2B5EF4-FFF2-40B4-BE49-F238E27FC236}">
                <a16:creationId xmlns="" xmlns:a16="http://schemas.microsoft.com/office/drawing/2014/main" id="{DC2A8252-A8D5-4BD4-947F-C092BE57AD09}"/>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2441738" y="2493607"/>
            <a:ext cx="2578259" cy="3631234"/>
          </a:xfrm>
          <a:prstGeom prst="rect">
            <a:avLst/>
          </a:prstGeom>
          <a:ln w="28575">
            <a:solidFill>
              <a:srgbClr val="674C3B"/>
            </a:solidFill>
          </a:ln>
          <a:effectLst>
            <a:outerShdw blurRad="63500" sx="102000" sy="102000" algn="ctr" rotWithShape="0">
              <a:prstClr val="black">
                <a:alpha val="40000"/>
              </a:prstClr>
            </a:outerShdw>
          </a:effectLst>
        </p:spPr>
      </p:pic>
      <p:pic>
        <p:nvPicPr>
          <p:cNvPr id="16" name="Рисунок 15">
            <a:extLst>
              <a:ext uri="{FF2B5EF4-FFF2-40B4-BE49-F238E27FC236}">
                <a16:creationId xmlns="" xmlns:a16="http://schemas.microsoft.com/office/drawing/2014/main" id="{2E0CFB98-DD41-4FF8-92D2-87CD178128D2}"/>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t="7953" b="6318"/>
          <a:stretch/>
        </p:blipFill>
        <p:spPr>
          <a:xfrm>
            <a:off x="4825363" y="1103656"/>
            <a:ext cx="2541273" cy="3613795"/>
          </a:xfrm>
          <a:prstGeom prst="rect">
            <a:avLst/>
          </a:prstGeom>
          <a:ln w="28575">
            <a:solidFill>
              <a:srgbClr val="674C3B"/>
            </a:solidFill>
          </a:ln>
          <a:effectLst>
            <a:outerShdw blurRad="63500" sx="102000" sy="102000" algn="ctr" rotWithShape="0">
              <a:prstClr val="black">
                <a:alpha val="40000"/>
              </a:prstClr>
            </a:outerShdw>
          </a:effectLst>
        </p:spPr>
      </p:pic>
      <p:pic>
        <p:nvPicPr>
          <p:cNvPr id="14" name="Рисунок 13">
            <a:extLst>
              <a:ext uri="{FF2B5EF4-FFF2-40B4-BE49-F238E27FC236}">
                <a16:creationId xmlns="" xmlns:a16="http://schemas.microsoft.com/office/drawing/2014/main" id="{2658A82D-943F-4221-8B5C-3FC0C5AD4354}"/>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9266614" y="1103656"/>
            <a:ext cx="2567205" cy="3616813"/>
          </a:xfrm>
          <a:prstGeom prst="rect">
            <a:avLst/>
          </a:prstGeom>
          <a:ln w="28575">
            <a:solidFill>
              <a:srgbClr val="674C3B"/>
            </a:solidFill>
          </a:ln>
          <a:effectLst>
            <a:outerShdw blurRad="63500" sx="102000" sy="102000" algn="ctr" rotWithShape="0">
              <a:prstClr val="black">
                <a:alpha val="40000"/>
              </a:prstClr>
            </a:outerShdw>
          </a:effectLst>
        </p:spPr>
      </p:pic>
      <p:pic>
        <p:nvPicPr>
          <p:cNvPr id="8" name="Рисунок 7">
            <a:extLst>
              <a:ext uri="{FF2B5EF4-FFF2-40B4-BE49-F238E27FC236}">
                <a16:creationId xmlns="" xmlns:a16="http://schemas.microsoft.com/office/drawing/2014/main" id="{2BDFBBAE-33AF-43FA-9602-0DC465E291FE}"/>
              </a:ext>
            </a:extLst>
          </p:cNvPr>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7172003" y="2493607"/>
            <a:ext cx="2578259" cy="3631234"/>
          </a:xfrm>
          <a:prstGeom prst="rect">
            <a:avLst/>
          </a:prstGeom>
          <a:ln w="28575">
            <a:solidFill>
              <a:srgbClr val="674C3B"/>
            </a:solidFill>
          </a:ln>
          <a:effectLst>
            <a:outerShdw blurRad="63500" sx="102000" sy="102000" algn="ctr" rotWithShape="0">
              <a:prstClr val="black">
                <a:alpha val="40000"/>
              </a:prstClr>
            </a:outerShdw>
          </a:effectLst>
        </p:spPr>
      </p:pic>
      <p:sp>
        <p:nvSpPr>
          <p:cNvPr id="3" name="Прямоугольник 2">
            <a:extLst>
              <a:ext uri="{FF2B5EF4-FFF2-40B4-BE49-F238E27FC236}">
                <a16:creationId xmlns="" xmlns:a16="http://schemas.microsoft.com/office/drawing/2014/main" id="{5ED0A4D4-C393-4FE7-815F-542F507DAA6E}"/>
              </a:ext>
            </a:extLst>
          </p:cNvPr>
          <p:cNvSpPr/>
          <p:nvPr/>
        </p:nvSpPr>
        <p:spPr>
          <a:xfrm>
            <a:off x="32791" y="4755617"/>
            <a:ext cx="2454390" cy="400110"/>
          </a:xfrm>
          <a:prstGeom prst="rect">
            <a:avLst/>
          </a:prstGeom>
        </p:spPr>
        <p:txBody>
          <a:bodyPr wrap="none">
            <a:spAutoFit/>
          </a:bodyPr>
          <a:lstStyle/>
          <a:p>
            <a:r>
              <a:rPr lang="x-none" sz="2000" dirty="0" err="1">
                <a:latin typeface="Franklin Gothic Medium" panose="020B0603020102020204" pitchFamily="34" charset="0"/>
              </a:rPr>
              <a:t>Грінченко</a:t>
            </a:r>
            <a:r>
              <a:rPr lang="x-none" sz="2000" dirty="0">
                <a:latin typeface="Franklin Gothic Medium" panose="020B0603020102020204" pitchFamily="34" charset="0"/>
              </a:rPr>
              <a:t> Во 52037</a:t>
            </a:r>
          </a:p>
        </p:txBody>
      </p:sp>
      <p:sp>
        <p:nvSpPr>
          <p:cNvPr id="7" name="Прямоугольник 6">
            <a:extLst>
              <a:ext uri="{FF2B5EF4-FFF2-40B4-BE49-F238E27FC236}">
                <a16:creationId xmlns="" xmlns:a16="http://schemas.microsoft.com/office/drawing/2014/main" id="{8D5EA64F-B53C-4724-9C27-69D01638F70C}"/>
              </a:ext>
            </a:extLst>
          </p:cNvPr>
          <p:cNvSpPr/>
          <p:nvPr/>
        </p:nvSpPr>
        <p:spPr>
          <a:xfrm>
            <a:off x="358181" y="1069417"/>
            <a:ext cx="610039" cy="307777"/>
          </a:xfrm>
          <a:prstGeom prst="rect">
            <a:avLst/>
          </a:prstGeom>
        </p:spPr>
        <p:txBody>
          <a:bodyPr wrap="none">
            <a:spAutoFit/>
          </a:bodyPr>
          <a:lstStyle/>
          <a:p>
            <a:r>
              <a:rPr lang="x-none" sz="1400" dirty="0">
                <a:latin typeface="Franklin Gothic Medium" panose="020B0603020102020204" pitchFamily="34" charset="0"/>
              </a:rPr>
              <a:t>1888</a:t>
            </a:r>
          </a:p>
        </p:txBody>
      </p:sp>
      <p:sp>
        <p:nvSpPr>
          <p:cNvPr id="9" name="Прямоугольник 8">
            <a:extLst>
              <a:ext uri="{FF2B5EF4-FFF2-40B4-BE49-F238E27FC236}">
                <a16:creationId xmlns="" xmlns:a16="http://schemas.microsoft.com/office/drawing/2014/main" id="{597AD158-F66A-4796-9CDC-3315AE701D98}"/>
              </a:ext>
            </a:extLst>
          </p:cNvPr>
          <p:cNvSpPr/>
          <p:nvPr/>
        </p:nvSpPr>
        <p:spPr>
          <a:xfrm>
            <a:off x="2451733" y="2462550"/>
            <a:ext cx="607859"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902</a:t>
            </a:r>
            <a:endParaRPr lang="x-none" sz="1400" dirty="0">
              <a:latin typeface="Franklin Gothic Medium" panose="020B0603020102020204" pitchFamily="34" charset="0"/>
            </a:endParaRPr>
          </a:p>
        </p:txBody>
      </p:sp>
      <p:sp>
        <p:nvSpPr>
          <p:cNvPr id="10" name="Прямоугольник 9">
            <a:extLst>
              <a:ext uri="{FF2B5EF4-FFF2-40B4-BE49-F238E27FC236}">
                <a16:creationId xmlns="" xmlns:a16="http://schemas.microsoft.com/office/drawing/2014/main" id="{8A408223-200E-4168-B5D8-A3F02EBF3C02}"/>
              </a:ext>
            </a:extLst>
          </p:cNvPr>
          <p:cNvSpPr/>
          <p:nvPr/>
        </p:nvSpPr>
        <p:spPr>
          <a:xfrm>
            <a:off x="4805405" y="1086217"/>
            <a:ext cx="605422" cy="307777"/>
          </a:xfrm>
          <a:prstGeom prst="rect">
            <a:avLst/>
          </a:prstGeom>
        </p:spPr>
        <p:txBody>
          <a:bodyPr wrap="none">
            <a:spAutoFit/>
          </a:bodyPr>
          <a:lstStyle/>
          <a:p>
            <a:r>
              <a:rPr lang="x-none" sz="1400" dirty="0">
                <a:latin typeface="Franklin Gothic Medium" panose="020B0603020102020204" pitchFamily="34" charset="0"/>
              </a:rPr>
              <a:t>18</a:t>
            </a:r>
            <a:r>
              <a:rPr lang="uk-UA" sz="1400" dirty="0">
                <a:latin typeface="Franklin Gothic Medium" panose="020B0603020102020204" pitchFamily="34" charset="0"/>
              </a:rPr>
              <a:t>91</a:t>
            </a:r>
            <a:endParaRPr lang="x-none" sz="1400" dirty="0">
              <a:latin typeface="Franklin Gothic Medium" panose="020B0603020102020204" pitchFamily="34" charset="0"/>
            </a:endParaRPr>
          </a:p>
        </p:txBody>
      </p:sp>
      <p:sp>
        <p:nvSpPr>
          <p:cNvPr id="11" name="Прямоугольник 10">
            <a:extLst>
              <a:ext uri="{FF2B5EF4-FFF2-40B4-BE49-F238E27FC236}">
                <a16:creationId xmlns="" xmlns:a16="http://schemas.microsoft.com/office/drawing/2014/main" id="{98788801-92E6-459A-A1EC-29398CFC32AF}"/>
              </a:ext>
            </a:extLst>
          </p:cNvPr>
          <p:cNvSpPr/>
          <p:nvPr/>
        </p:nvSpPr>
        <p:spPr>
          <a:xfrm>
            <a:off x="7113549" y="2493607"/>
            <a:ext cx="610039" cy="307777"/>
          </a:xfrm>
          <a:prstGeom prst="rect">
            <a:avLst/>
          </a:prstGeom>
        </p:spPr>
        <p:txBody>
          <a:bodyPr wrap="none">
            <a:spAutoFit/>
          </a:bodyPr>
          <a:lstStyle/>
          <a:p>
            <a:r>
              <a:rPr lang="x-none" sz="1400" dirty="0">
                <a:latin typeface="Franklin Gothic Medium" panose="020B0603020102020204" pitchFamily="34" charset="0"/>
              </a:rPr>
              <a:t>18</a:t>
            </a:r>
            <a:r>
              <a:rPr lang="uk-UA" sz="1400" dirty="0">
                <a:latin typeface="Franklin Gothic Medium" panose="020B0603020102020204" pitchFamily="34" charset="0"/>
              </a:rPr>
              <a:t>93</a:t>
            </a:r>
            <a:endParaRPr lang="x-none" sz="1400" dirty="0">
              <a:latin typeface="Franklin Gothic Medium" panose="020B0603020102020204" pitchFamily="34" charset="0"/>
            </a:endParaRPr>
          </a:p>
        </p:txBody>
      </p:sp>
      <p:sp>
        <p:nvSpPr>
          <p:cNvPr id="13" name="Прямоугольник 12">
            <a:extLst>
              <a:ext uri="{FF2B5EF4-FFF2-40B4-BE49-F238E27FC236}">
                <a16:creationId xmlns="" xmlns:a16="http://schemas.microsoft.com/office/drawing/2014/main" id="{F9612481-2A58-417F-9C51-BC582306003D}"/>
              </a:ext>
            </a:extLst>
          </p:cNvPr>
          <p:cNvSpPr/>
          <p:nvPr/>
        </p:nvSpPr>
        <p:spPr>
          <a:xfrm>
            <a:off x="9246655" y="1103656"/>
            <a:ext cx="607859"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90</a:t>
            </a:r>
            <a:r>
              <a:rPr lang="x-none" sz="1400" dirty="0">
                <a:latin typeface="Franklin Gothic Medium" panose="020B0603020102020204" pitchFamily="34" charset="0"/>
              </a:rPr>
              <a:t>8</a:t>
            </a:r>
          </a:p>
        </p:txBody>
      </p:sp>
      <p:sp>
        <p:nvSpPr>
          <p:cNvPr id="15" name="Прямоугольник 14">
            <a:extLst>
              <a:ext uri="{FF2B5EF4-FFF2-40B4-BE49-F238E27FC236}">
                <a16:creationId xmlns="" xmlns:a16="http://schemas.microsoft.com/office/drawing/2014/main" id="{CAF6F47E-CE70-4C72-992F-D4F468AFC786}"/>
              </a:ext>
            </a:extLst>
          </p:cNvPr>
          <p:cNvSpPr/>
          <p:nvPr/>
        </p:nvSpPr>
        <p:spPr>
          <a:xfrm>
            <a:off x="2350635" y="6143430"/>
            <a:ext cx="2591159" cy="400110"/>
          </a:xfrm>
          <a:prstGeom prst="rect">
            <a:avLst/>
          </a:prstGeom>
        </p:spPr>
        <p:txBody>
          <a:bodyPr wrap="none">
            <a:spAutoFit/>
          </a:bodyPr>
          <a:lstStyle/>
          <a:p>
            <a:r>
              <a:rPr lang="x-none" sz="2000" dirty="0">
                <a:latin typeface="Franklin Gothic Medium" panose="020B0603020102020204" pitchFamily="34" charset="0"/>
              </a:rPr>
              <a:t>Иконников Во 80713</a:t>
            </a:r>
          </a:p>
        </p:txBody>
      </p:sp>
      <p:sp>
        <p:nvSpPr>
          <p:cNvPr id="17" name="Прямоугольник 16">
            <a:extLst>
              <a:ext uri="{FF2B5EF4-FFF2-40B4-BE49-F238E27FC236}">
                <a16:creationId xmlns="" xmlns:a16="http://schemas.microsoft.com/office/drawing/2014/main" id="{24D8E7C1-C82D-46D6-986C-6CA186359984}"/>
              </a:ext>
            </a:extLst>
          </p:cNvPr>
          <p:cNvSpPr/>
          <p:nvPr/>
        </p:nvSpPr>
        <p:spPr>
          <a:xfrm>
            <a:off x="5158361" y="4667093"/>
            <a:ext cx="1132746" cy="400110"/>
          </a:xfrm>
          <a:prstGeom prst="rect">
            <a:avLst/>
          </a:prstGeom>
        </p:spPr>
        <p:txBody>
          <a:bodyPr wrap="none">
            <a:spAutoFit/>
          </a:bodyPr>
          <a:lstStyle/>
          <a:p>
            <a:r>
              <a:rPr lang="x-none" sz="2000" dirty="0">
                <a:latin typeface="Franklin Gothic Medium" panose="020B0603020102020204" pitchFamily="34" charset="0"/>
              </a:rPr>
              <a:t>Си 5100</a:t>
            </a:r>
          </a:p>
        </p:txBody>
      </p:sp>
      <p:sp>
        <p:nvSpPr>
          <p:cNvPr id="18" name="Прямоугольник 17">
            <a:extLst>
              <a:ext uri="{FF2B5EF4-FFF2-40B4-BE49-F238E27FC236}">
                <a16:creationId xmlns="" xmlns:a16="http://schemas.microsoft.com/office/drawing/2014/main" id="{8258D976-A078-48B6-B04E-F7974C77BA50}"/>
              </a:ext>
            </a:extLst>
          </p:cNvPr>
          <p:cNvSpPr/>
          <p:nvPr/>
        </p:nvSpPr>
        <p:spPr>
          <a:xfrm>
            <a:off x="7113549" y="6143430"/>
            <a:ext cx="1286250" cy="400110"/>
          </a:xfrm>
          <a:prstGeom prst="rect">
            <a:avLst/>
          </a:prstGeom>
        </p:spPr>
        <p:txBody>
          <a:bodyPr wrap="none">
            <a:spAutoFit/>
          </a:bodyPr>
          <a:lstStyle/>
          <a:p>
            <a:r>
              <a:rPr lang="x-none" sz="2000" dirty="0">
                <a:latin typeface="Franklin Gothic Medium" panose="020B0603020102020204" pitchFamily="34" charset="0"/>
              </a:rPr>
              <a:t>Со 14656</a:t>
            </a:r>
          </a:p>
        </p:txBody>
      </p:sp>
      <p:sp>
        <p:nvSpPr>
          <p:cNvPr id="19" name="Прямоугольник 18">
            <a:extLst>
              <a:ext uri="{FF2B5EF4-FFF2-40B4-BE49-F238E27FC236}">
                <a16:creationId xmlns="" xmlns:a16="http://schemas.microsoft.com/office/drawing/2014/main" id="{6308C815-589A-4E85-A17B-C169C263DF43}"/>
              </a:ext>
            </a:extLst>
          </p:cNvPr>
          <p:cNvSpPr/>
          <p:nvPr/>
        </p:nvSpPr>
        <p:spPr>
          <a:xfrm>
            <a:off x="9904398" y="4674355"/>
            <a:ext cx="1291636" cy="400110"/>
          </a:xfrm>
          <a:prstGeom prst="rect">
            <a:avLst/>
          </a:prstGeom>
        </p:spPr>
        <p:txBody>
          <a:bodyPr wrap="none">
            <a:spAutoFit/>
          </a:bodyPr>
          <a:lstStyle/>
          <a:p>
            <a:r>
              <a:rPr lang="x-none" sz="2000" dirty="0">
                <a:latin typeface="Franklin Gothic Medium" panose="020B0603020102020204" pitchFamily="34" charset="0"/>
              </a:rPr>
              <a:t>Ви 24034</a:t>
            </a:r>
          </a:p>
        </p:txBody>
      </p:sp>
    </p:spTree>
    <p:extLst>
      <p:ext uri="{BB962C8B-B14F-4D97-AF65-F5344CB8AC3E}">
        <p14:creationId xmlns="" xmlns:p14="http://schemas.microsoft.com/office/powerpoint/2010/main" val="254372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8E5203E0-20FE-4EEF-B86B-AD70CDC5DA7C}"/>
              </a:ext>
            </a:extLst>
          </p:cNvPr>
          <p:cNvSpPr/>
          <p:nvPr/>
        </p:nvSpPr>
        <p:spPr>
          <a:xfrm>
            <a:off x="492370" y="143709"/>
            <a:ext cx="11368454" cy="2031325"/>
          </a:xfrm>
          <a:prstGeom prst="rect">
            <a:avLst/>
          </a:prstGeom>
        </p:spPr>
        <p:txBody>
          <a:bodyPr wrap="square">
            <a:spAutoFit/>
          </a:bodyPr>
          <a:lstStyle/>
          <a:p>
            <a:pPr algn="just"/>
            <a:r>
              <a:rPr lang="ru-RU" dirty="0">
                <a:latin typeface="Franklin Gothic Medium" panose="020B0603020102020204" pitchFamily="34" charset="0"/>
              </a:rPr>
              <a:t>1890—1911 </a:t>
            </a:r>
            <a:r>
              <a:rPr lang="ru-RU" dirty="0" err="1">
                <a:latin typeface="Franklin Gothic Medium" panose="020B0603020102020204" pitchFamily="34" charset="0"/>
              </a:rPr>
              <a:t>рр</a:t>
            </a:r>
            <a:r>
              <a:rPr lang="ru-RU" dirty="0">
                <a:latin typeface="Franklin Gothic Medium" panose="020B0603020102020204" pitchFamily="34" charset="0"/>
              </a:rPr>
              <a:t>. — член </a:t>
            </a:r>
            <a:r>
              <a:rPr lang="ru-RU" dirty="0" err="1">
                <a:latin typeface="Franklin Gothic Medium" panose="020B0603020102020204" pitchFamily="34" charset="0"/>
              </a:rPr>
              <a:t>правління</a:t>
            </a:r>
            <a:r>
              <a:rPr lang="ru-RU" dirty="0">
                <a:latin typeface="Franklin Gothic Medium" panose="020B0603020102020204" pitchFamily="34" charset="0"/>
              </a:rPr>
              <a:t> КДА. З 4 </a:t>
            </a:r>
            <a:r>
              <a:rPr lang="ru-RU" dirty="0" err="1">
                <a:latin typeface="Franklin Gothic Medium" panose="020B0603020102020204" pitchFamily="34" charset="0"/>
              </a:rPr>
              <a:t>серпня</a:t>
            </a:r>
            <a:r>
              <a:rPr lang="ru-RU" dirty="0">
                <a:latin typeface="Franklin Gothic Medium" panose="020B0603020102020204" pitchFamily="34" charset="0"/>
              </a:rPr>
              <a:t> 1895 р. — </a:t>
            </a:r>
            <a:r>
              <a:rPr lang="ru-RU" dirty="0" err="1">
                <a:latin typeface="Franklin Gothic Medium" panose="020B0603020102020204" pitchFamily="34" charset="0"/>
              </a:rPr>
              <a:t>заслужений</a:t>
            </a:r>
            <a:r>
              <a:rPr lang="ru-RU" dirty="0">
                <a:latin typeface="Franklin Gothic Medium" panose="020B0603020102020204" pitchFamily="34" charset="0"/>
              </a:rPr>
              <a:t> </a:t>
            </a:r>
            <a:r>
              <a:rPr lang="ru-RU" dirty="0" err="1">
                <a:latin typeface="Franklin Gothic Medium" panose="020B0603020102020204" pitchFamily="34" charset="0"/>
              </a:rPr>
              <a:t>ординарний</a:t>
            </a:r>
            <a:r>
              <a:rPr lang="ru-RU" dirty="0">
                <a:latin typeface="Franklin Gothic Medium" panose="020B0603020102020204" pitchFamily="34" charset="0"/>
              </a:rPr>
              <a:t> </a:t>
            </a:r>
            <a:r>
              <a:rPr lang="ru-RU" dirty="0" err="1">
                <a:latin typeface="Franklin Gothic Medium" panose="020B0603020102020204" pitchFamily="34" charset="0"/>
              </a:rPr>
              <a:t>професор</a:t>
            </a:r>
            <a:r>
              <a:rPr lang="ru-RU" dirty="0">
                <a:latin typeface="Franklin Gothic Medium" panose="020B0603020102020204" pitchFamily="34" charset="0"/>
              </a:rPr>
              <a:t> КДА; з 1912 р. — </a:t>
            </a:r>
            <a:r>
              <a:rPr lang="ru-RU" dirty="0" err="1">
                <a:latin typeface="Franklin Gothic Medium" panose="020B0603020102020204" pitchFamily="34" charset="0"/>
              </a:rPr>
              <a:t>почесний</a:t>
            </a:r>
            <a:r>
              <a:rPr lang="ru-RU" dirty="0">
                <a:latin typeface="Franklin Gothic Medium" panose="020B0603020102020204" pitchFamily="34" charset="0"/>
              </a:rPr>
              <a:t> </a:t>
            </a:r>
            <a:r>
              <a:rPr lang="ru-RU" dirty="0" err="1">
                <a:latin typeface="Franklin Gothic Medium" panose="020B0603020102020204" pitchFamily="34" charset="0"/>
              </a:rPr>
              <a:t>професор</a:t>
            </a:r>
            <a:r>
              <a:rPr lang="ru-RU" dirty="0">
                <a:latin typeface="Franklin Gothic Medium" panose="020B0603020102020204" pitchFamily="34" charset="0"/>
              </a:rPr>
              <a:t> КДА. </a:t>
            </a:r>
          </a:p>
          <a:p>
            <a:pPr algn="just"/>
            <a:r>
              <a:rPr lang="ru-RU" dirty="0" err="1">
                <a:latin typeface="Franklin Gothic Medium" panose="020B0603020102020204" pitchFamily="34" charset="0"/>
              </a:rPr>
              <a:t>Близько</a:t>
            </a:r>
            <a:r>
              <a:rPr lang="ru-RU" dirty="0">
                <a:latin typeface="Franklin Gothic Medium" panose="020B0603020102020204" pitchFamily="34" charset="0"/>
              </a:rPr>
              <a:t> 15 </a:t>
            </a:r>
            <a:r>
              <a:rPr lang="ru-RU" dirty="0" err="1">
                <a:latin typeface="Franklin Gothic Medium" panose="020B0603020102020204" pitchFamily="34" charset="0"/>
              </a:rPr>
              <a:t>років</a:t>
            </a:r>
            <a:r>
              <a:rPr lang="ru-RU" dirty="0">
                <a:latin typeface="Franklin Gothic Medium" panose="020B0603020102020204" pitchFamily="34" charset="0"/>
              </a:rPr>
              <a:t> </a:t>
            </a:r>
            <a:r>
              <a:rPr lang="ru-RU" dirty="0" err="1">
                <a:latin typeface="Franklin Gothic Medium" panose="020B0603020102020204" pitchFamily="34" charset="0"/>
              </a:rPr>
              <a:t>працював</a:t>
            </a:r>
            <a:r>
              <a:rPr lang="ru-RU" dirty="0">
                <a:latin typeface="Franklin Gothic Medium" panose="020B0603020102020204" pitchFamily="34" charset="0"/>
              </a:rPr>
              <a:t> М. Петров  над </a:t>
            </a:r>
            <a:r>
              <a:rPr lang="ru-RU" dirty="0" err="1">
                <a:latin typeface="Franklin Gothic Medium" panose="020B0603020102020204" pitchFamily="34" charset="0"/>
              </a:rPr>
              <a:t>описом</a:t>
            </a:r>
            <a:r>
              <a:rPr lang="ru-RU" dirty="0">
                <a:latin typeface="Franklin Gothic Medium" panose="020B0603020102020204" pitchFamily="34" charset="0"/>
              </a:rPr>
              <a:t> </a:t>
            </a:r>
            <a:r>
              <a:rPr lang="ru-RU" dirty="0" err="1">
                <a:latin typeface="Franklin Gothic Medium" panose="020B0603020102020204" pitchFamily="34" charset="0"/>
              </a:rPr>
              <a:t>рукописів</a:t>
            </a:r>
            <a:r>
              <a:rPr lang="ru-RU" dirty="0">
                <a:latin typeface="Franklin Gothic Medium" panose="020B0603020102020204" pitchFamily="34" charset="0"/>
              </a:rPr>
              <a:t>, що </a:t>
            </a:r>
            <a:r>
              <a:rPr lang="ru-RU" dirty="0" err="1">
                <a:latin typeface="Franklin Gothic Medium" panose="020B0603020102020204" pitchFamily="34" charset="0"/>
              </a:rPr>
              <a:t>зберігалися</a:t>
            </a:r>
            <a:r>
              <a:rPr lang="ru-RU" dirty="0">
                <a:latin typeface="Franklin Gothic Medium" panose="020B0603020102020204" pitchFamily="34" charset="0"/>
              </a:rPr>
              <a:t> у фондах </a:t>
            </a:r>
            <a:r>
              <a:rPr lang="ru-RU" dirty="0" err="1">
                <a:latin typeface="Franklin Gothic Medium" panose="020B0603020102020204" pitchFamily="34" charset="0"/>
              </a:rPr>
              <a:t>бібліотек</a:t>
            </a:r>
            <a:r>
              <a:rPr lang="ru-RU" dirty="0">
                <a:latin typeface="Franklin Gothic Medium" panose="020B0603020102020204" pitchFamily="34" charset="0"/>
              </a:rPr>
              <a:t> КДА та  </a:t>
            </a:r>
            <a:r>
              <a:rPr lang="ru-RU" dirty="0" err="1">
                <a:latin typeface="Franklin Gothic Medium" panose="020B0603020102020204" pitchFamily="34" charset="0"/>
              </a:rPr>
              <a:t>Києво-Софійського</a:t>
            </a:r>
            <a:r>
              <a:rPr lang="ru-RU" dirty="0">
                <a:latin typeface="Franklin Gothic Medium" panose="020B0603020102020204" pitchFamily="34" charset="0"/>
              </a:rPr>
              <a:t> собору.</a:t>
            </a:r>
            <a:r>
              <a:rPr lang="uk-UA" dirty="0"/>
              <a:t> </a:t>
            </a:r>
            <a:r>
              <a:rPr lang="uk-UA" dirty="0">
                <a:latin typeface="Franklin Gothic Medium" panose="020B0603020102020204" pitchFamily="34" charset="0"/>
              </a:rPr>
              <a:t>Сьогоднішній дослідник старовини та пошуковець київських рукописів не може не схилити голову перед М. І. Петровим як автором тритомного капітального каталогу рукописних зібрань Києва. Окрім детального опису кожного рукопису, його змісту та зовнішніх ознак, вчений подавав археографічні публікації </a:t>
            </a:r>
            <a:r>
              <a:rPr lang="uk-UA" dirty="0" smtClean="0">
                <a:latin typeface="Franklin Gothic Medium" panose="020B0603020102020204" pitchFamily="34" charset="0"/>
              </a:rPr>
              <a:t>давніх </a:t>
            </a:r>
            <a:r>
              <a:rPr lang="uk-UA" dirty="0">
                <a:latin typeface="Franklin Gothic Medium" panose="020B0603020102020204" pitchFamily="34" charset="0"/>
              </a:rPr>
              <a:t>текстів, уривки документів, власницьких записів тощо.</a:t>
            </a:r>
            <a:endParaRPr lang="x-none" dirty="0">
              <a:latin typeface="Franklin Gothic Medium" panose="020B0603020102020204" pitchFamily="34" charset="0"/>
            </a:endParaRPr>
          </a:p>
        </p:txBody>
      </p:sp>
      <p:pic>
        <p:nvPicPr>
          <p:cNvPr id="4" name="Рисунок 3">
            <a:extLst>
              <a:ext uri="{FF2B5EF4-FFF2-40B4-BE49-F238E27FC236}">
                <a16:creationId xmlns="" xmlns:a16="http://schemas.microsoft.com/office/drawing/2014/main" id="{35879AC8-95AE-4761-806A-DF5FFA9A4EF9}"/>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36491" y="2293431"/>
            <a:ext cx="2414439" cy="3859073"/>
          </a:xfrm>
          <a:prstGeom prst="rect">
            <a:avLst/>
          </a:prstGeom>
          <a:ln w="28575">
            <a:solidFill>
              <a:srgbClr val="674C3B"/>
            </a:solidFill>
          </a:ln>
          <a:effectLst>
            <a:outerShdw blurRad="63500" sx="102000" sy="102000" algn="ctr" rotWithShape="0">
              <a:prstClr val="black">
                <a:alpha val="40000"/>
              </a:prstClr>
            </a:outerShdw>
          </a:effectLst>
        </p:spPr>
      </p:pic>
      <p:pic>
        <p:nvPicPr>
          <p:cNvPr id="10" name="Рисунок 9">
            <a:extLst>
              <a:ext uri="{FF2B5EF4-FFF2-40B4-BE49-F238E27FC236}">
                <a16:creationId xmlns="" xmlns:a16="http://schemas.microsoft.com/office/drawing/2014/main" id="{4541E28D-E62C-4301-A311-EFA1983FEE46}"/>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4627924" y="2432743"/>
            <a:ext cx="2464833" cy="3859074"/>
          </a:xfrm>
          <a:prstGeom prst="rect">
            <a:avLst/>
          </a:prstGeom>
          <a:ln w="28575">
            <a:solidFill>
              <a:srgbClr val="674C3B"/>
            </a:solidFill>
          </a:ln>
          <a:effectLst>
            <a:outerShdw blurRad="63500" sx="102000" sy="102000" algn="ctr" rotWithShape="0">
              <a:prstClr val="black">
                <a:alpha val="40000"/>
              </a:prstClr>
            </a:outerShdw>
          </a:effectLst>
        </p:spPr>
      </p:pic>
      <p:pic>
        <p:nvPicPr>
          <p:cNvPr id="12" name="Рисунок 11">
            <a:extLst>
              <a:ext uri="{FF2B5EF4-FFF2-40B4-BE49-F238E27FC236}">
                <a16:creationId xmlns="" xmlns:a16="http://schemas.microsoft.com/office/drawing/2014/main" id="{5105B159-1979-41DB-9589-DF5A0A1A543D}"/>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6929516" y="2175034"/>
            <a:ext cx="2406735" cy="3880451"/>
          </a:xfrm>
          <a:prstGeom prst="rect">
            <a:avLst/>
          </a:prstGeom>
          <a:ln w="28575">
            <a:solidFill>
              <a:srgbClr val="674C3B"/>
            </a:solidFill>
          </a:ln>
          <a:effectLst>
            <a:outerShdw blurRad="63500" sx="102000" sy="102000" algn="ctr" rotWithShape="0">
              <a:prstClr val="black">
                <a:alpha val="40000"/>
              </a:prstClr>
            </a:outerShdw>
          </a:effectLst>
        </p:spPr>
      </p:pic>
      <p:pic>
        <p:nvPicPr>
          <p:cNvPr id="8" name="Рисунок 7">
            <a:extLst>
              <a:ext uri="{FF2B5EF4-FFF2-40B4-BE49-F238E27FC236}">
                <a16:creationId xmlns="" xmlns:a16="http://schemas.microsoft.com/office/drawing/2014/main" id="{09EA8570-9FB0-41C4-9FE1-49A70CDBCFAE}"/>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9179181" y="2432743"/>
            <a:ext cx="2376328" cy="3859074"/>
          </a:xfrm>
          <a:prstGeom prst="rect">
            <a:avLst/>
          </a:prstGeom>
          <a:ln w="28575">
            <a:solidFill>
              <a:srgbClr val="674C3B"/>
            </a:solidFill>
          </a:ln>
          <a:effectLst>
            <a:outerShdw blurRad="63500" sx="102000" sy="102000" algn="ctr" rotWithShape="0">
              <a:prstClr val="black">
                <a:alpha val="40000"/>
              </a:prstClr>
            </a:outerShdw>
          </a:effectLst>
        </p:spPr>
      </p:pic>
      <p:sp>
        <p:nvSpPr>
          <p:cNvPr id="3" name="Прямоугольник 2">
            <a:extLst>
              <a:ext uri="{FF2B5EF4-FFF2-40B4-BE49-F238E27FC236}">
                <a16:creationId xmlns="" xmlns:a16="http://schemas.microsoft.com/office/drawing/2014/main" id="{989EDEEB-2E5E-495E-B990-C83BDB19688E}"/>
              </a:ext>
            </a:extLst>
          </p:cNvPr>
          <p:cNvSpPr/>
          <p:nvPr/>
        </p:nvSpPr>
        <p:spPr>
          <a:xfrm>
            <a:off x="570777" y="6120823"/>
            <a:ext cx="1137043" cy="400110"/>
          </a:xfrm>
          <a:prstGeom prst="rect">
            <a:avLst/>
          </a:prstGeom>
        </p:spPr>
        <p:txBody>
          <a:bodyPr wrap="none">
            <a:spAutoFit/>
          </a:bodyPr>
          <a:lstStyle/>
          <a:p>
            <a:r>
              <a:rPr lang="x-none" sz="2000" dirty="0">
                <a:latin typeface="Franklin Gothic Medium" panose="020B0603020102020204" pitchFamily="34" charset="0"/>
              </a:rPr>
              <a:t>Ви 3169</a:t>
            </a:r>
          </a:p>
        </p:txBody>
      </p:sp>
      <p:sp>
        <p:nvSpPr>
          <p:cNvPr id="7" name="Прямоугольник 6">
            <a:extLst>
              <a:ext uri="{FF2B5EF4-FFF2-40B4-BE49-F238E27FC236}">
                <a16:creationId xmlns="" xmlns:a16="http://schemas.microsoft.com/office/drawing/2014/main" id="{69F0D80D-3143-4983-BC1C-0B7C5D9C10DC}"/>
              </a:ext>
            </a:extLst>
          </p:cNvPr>
          <p:cNvSpPr/>
          <p:nvPr/>
        </p:nvSpPr>
        <p:spPr>
          <a:xfrm>
            <a:off x="636491" y="2318743"/>
            <a:ext cx="603370" cy="307777"/>
          </a:xfrm>
          <a:prstGeom prst="rect">
            <a:avLst/>
          </a:prstGeom>
        </p:spPr>
        <p:txBody>
          <a:bodyPr wrap="none">
            <a:spAutoFit/>
          </a:bodyPr>
          <a:lstStyle/>
          <a:p>
            <a:r>
              <a:rPr lang="x-none" sz="1400" dirty="0">
                <a:latin typeface="Franklin Gothic Medium" panose="020B0603020102020204" pitchFamily="34" charset="0"/>
              </a:rPr>
              <a:t>1901</a:t>
            </a:r>
          </a:p>
        </p:txBody>
      </p:sp>
      <p:sp>
        <p:nvSpPr>
          <p:cNvPr id="9" name="Прямоугольник 8">
            <a:extLst>
              <a:ext uri="{FF2B5EF4-FFF2-40B4-BE49-F238E27FC236}">
                <a16:creationId xmlns="" xmlns:a16="http://schemas.microsoft.com/office/drawing/2014/main" id="{2FA82611-2E89-4BCF-81A0-83FA6C7CB8B4}"/>
              </a:ext>
            </a:extLst>
          </p:cNvPr>
          <p:cNvSpPr/>
          <p:nvPr/>
        </p:nvSpPr>
        <p:spPr>
          <a:xfrm>
            <a:off x="4699779" y="2590533"/>
            <a:ext cx="605422"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89</a:t>
            </a:r>
            <a:r>
              <a:rPr lang="x-none" sz="1400" dirty="0">
                <a:latin typeface="Franklin Gothic Medium" panose="020B0603020102020204" pitchFamily="34" charset="0"/>
              </a:rPr>
              <a:t>1</a:t>
            </a:r>
          </a:p>
        </p:txBody>
      </p:sp>
      <p:sp>
        <p:nvSpPr>
          <p:cNvPr id="11" name="Прямоугольник 10">
            <a:extLst>
              <a:ext uri="{FF2B5EF4-FFF2-40B4-BE49-F238E27FC236}">
                <a16:creationId xmlns="" xmlns:a16="http://schemas.microsoft.com/office/drawing/2014/main" id="{90DF81B8-8426-43D8-A49D-E08C53E88FBC}"/>
              </a:ext>
            </a:extLst>
          </p:cNvPr>
          <p:cNvSpPr/>
          <p:nvPr/>
        </p:nvSpPr>
        <p:spPr>
          <a:xfrm>
            <a:off x="6995398" y="2151950"/>
            <a:ext cx="603883" cy="307777"/>
          </a:xfrm>
          <a:prstGeom prst="rect">
            <a:avLst/>
          </a:prstGeom>
        </p:spPr>
        <p:txBody>
          <a:bodyPr wrap="none">
            <a:spAutoFit/>
          </a:bodyPr>
          <a:lstStyle/>
          <a:p>
            <a:r>
              <a:rPr lang="x-none" sz="1400" dirty="0">
                <a:latin typeface="Franklin Gothic Medium" panose="020B0603020102020204" pitchFamily="34" charset="0"/>
              </a:rPr>
              <a:t>1</a:t>
            </a:r>
            <a:r>
              <a:rPr lang="uk-UA" sz="1400" dirty="0">
                <a:latin typeface="Franklin Gothic Medium" panose="020B0603020102020204" pitchFamily="34" charset="0"/>
              </a:rPr>
              <a:t>897</a:t>
            </a:r>
            <a:endParaRPr lang="x-none" sz="1400" dirty="0">
              <a:latin typeface="Franklin Gothic Medium" panose="020B0603020102020204" pitchFamily="34" charset="0"/>
            </a:endParaRPr>
          </a:p>
        </p:txBody>
      </p:sp>
      <p:sp>
        <p:nvSpPr>
          <p:cNvPr id="13" name="Прямоугольник 12">
            <a:extLst>
              <a:ext uri="{FF2B5EF4-FFF2-40B4-BE49-F238E27FC236}">
                <a16:creationId xmlns="" xmlns:a16="http://schemas.microsoft.com/office/drawing/2014/main" id="{C6E8343B-3F62-4EF6-88F6-25666771A059}"/>
              </a:ext>
            </a:extLst>
          </p:cNvPr>
          <p:cNvSpPr/>
          <p:nvPr/>
        </p:nvSpPr>
        <p:spPr>
          <a:xfrm>
            <a:off x="9179181" y="2432743"/>
            <a:ext cx="607859" cy="307777"/>
          </a:xfrm>
          <a:prstGeom prst="rect">
            <a:avLst/>
          </a:prstGeom>
        </p:spPr>
        <p:txBody>
          <a:bodyPr wrap="none">
            <a:spAutoFit/>
          </a:bodyPr>
          <a:lstStyle/>
          <a:p>
            <a:r>
              <a:rPr lang="x-none" sz="1400" dirty="0">
                <a:latin typeface="Franklin Gothic Medium" panose="020B0603020102020204" pitchFamily="34" charset="0"/>
              </a:rPr>
              <a:t>190</a:t>
            </a:r>
            <a:r>
              <a:rPr lang="uk-UA" sz="1400" dirty="0">
                <a:latin typeface="Franklin Gothic Medium" panose="020B0603020102020204" pitchFamily="34" charset="0"/>
              </a:rPr>
              <a:t>4</a:t>
            </a:r>
            <a:endParaRPr lang="x-none" sz="1400" dirty="0">
              <a:latin typeface="Franklin Gothic Medium" panose="020B0603020102020204" pitchFamily="34" charset="0"/>
            </a:endParaRPr>
          </a:p>
        </p:txBody>
      </p:sp>
      <p:sp>
        <p:nvSpPr>
          <p:cNvPr id="14" name="Прямоугольник 13">
            <a:extLst>
              <a:ext uri="{FF2B5EF4-FFF2-40B4-BE49-F238E27FC236}">
                <a16:creationId xmlns="" xmlns:a16="http://schemas.microsoft.com/office/drawing/2014/main" id="{9EEF55CF-4C9C-46CC-B338-649851E5562D}"/>
              </a:ext>
            </a:extLst>
          </p:cNvPr>
          <p:cNvSpPr/>
          <p:nvPr/>
        </p:nvSpPr>
        <p:spPr>
          <a:xfrm>
            <a:off x="8283605" y="6253251"/>
            <a:ext cx="1729256" cy="400110"/>
          </a:xfrm>
          <a:prstGeom prst="rect">
            <a:avLst/>
          </a:prstGeom>
        </p:spPr>
        <p:txBody>
          <a:bodyPr wrap="none">
            <a:spAutoFit/>
          </a:bodyPr>
          <a:lstStyle/>
          <a:p>
            <a:r>
              <a:rPr lang="x-none" sz="2000" dirty="0">
                <a:latin typeface="Franklin Gothic Medium" panose="020B0603020102020204" pitchFamily="34" charset="0"/>
              </a:rPr>
              <a:t>В 244889 1-3</a:t>
            </a:r>
          </a:p>
        </p:txBody>
      </p:sp>
      <p:sp>
        <p:nvSpPr>
          <p:cNvPr id="15" name="Прямоугольник 14">
            <a:extLst>
              <a:ext uri="{FF2B5EF4-FFF2-40B4-BE49-F238E27FC236}">
                <a16:creationId xmlns="" xmlns:a16="http://schemas.microsoft.com/office/drawing/2014/main" id="{AF93A89F-0FF8-41AD-ADDE-2FEF7DC79865}"/>
              </a:ext>
            </a:extLst>
          </p:cNvPr>
          <p:cNvSpPr/>
          <p:nvPr/>
        </p:nvSpPr>
        <p:spPr>
          <a:xfrm>
            <a:off x="4578150" y="6291026"/>
            <a:ext cx="1576072" cy="400110"/>
          </a:xfrm>
          <a:prstGeom prst="rect">
            <a:avLst/>
          </a:prstGeom>
        </p:spPr>
        <p:txBody>
          <a:bodyPr wrap="none">
            <a:spAutoFit/>
          </a:bodyPr>
          <a:lstStyle/>
          <a:p>
            <a:r>
              <a:rPr lang="x-none" sz="2000" dirty="0">
                <a:latin typeface="Franklin Gothic Medium" panose="020B0603020102020204" pitchFamily="34" charset="0"/>
              </a:rPr>
              <a:t>Ви 3466 1-3</a:t>
            </a:r>
          </a:p>
        </p:txBody>
      </p:sp>
    </p:spTree>
    <p:extLst>
      <p:ext uri="{BB962C8B-B14F-4D97-AF65-F5344CB8AC3E}">
        <p14:creationId xmlns="" xmlns:p14="http://schemas.microsoft.com/office/powerpoint/2010/main" val="2745315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3" name="Прямоугольник 2">
            <a:extLst>
              <a:ext uri="{FF2B5EF4-FFF2-40B4-BE49-F238E27FC236}">
                <a16:creationId xmlns="" xmlns:a16="http://schemas.microsoft.com/office/drawing/2014/main" id="{DB21B02E-49BB-4EAA-A1B2-EB17C0E82D44}"/>
              </a:ext>
            </a:extLst>
          </p:cNvPr>
          <p:cNvSpPr/>
          <p:nvPr/>
        </p:nvSpPr>
        <p:spPr>
          <a:xfrm>
            <a:off x="495747" y="291644"/>
            <a:ext cx="11199548" cy="1477328"/>
          </a:xfrm>
          <a:prstGeom prst="rect">
            <a:avLst/>
          </a:prstGeom>
        </p:spPr>
        <p:txBody>
          <a:bodyPr wrap="square">
            <a:spAutoFit/>
          </a:bodyPr>
          <a:lstStyle/>
          <a:p>
            <a:pPr marL="25400" marR="25400" indent="152400" algn="just">
              <a:spcBef>
                <a:spcPts val="900"/>
              </a:spcBef>
            </a:pP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У 1903 р. Рада КДА створила спеціальну комісію з підготовки та видання 20-томного корпусу документів КДА. Намічено було розчленувати матеріали на три відділи: 1615-1721 рр. (упоряд­ник С. Т. Голубєв), 1721-95 рр. (упорядник М. І. Петров), 1795— 1819 рр. (упорядник Ф. І. </a:t>
            </a:r>
            <a:r>
              <a:rPr lang="uk-UA" dirty="0" err="1">
                <a:latin typeface="Franklin Gothic Medium" panose="020B0603020102020204" pitchFamily="34" charset="0"/>
                <a:ea typeface="Microsoft Sans Serif" panose="020B0604020202020204" pitchFamily="34" charset="0"/>
                <a:cs typeface="Microsoft Sans Serif" panose="020B0604020202020204" pitchFamily="34" charset="0"/>
              </a:rPr>
              <a:t>Тітов</a:t>
            </a:r>
            <a:r>
              <a:rPr lang="uk-UA" dirty="0">
                <a:latin typeface="Franklin Gothic Medium" panose="020B0603020102020204" pitchFamily="34" charset="0"/>
                <a:ea typeface="Microsoft Sans Serif" panose="020B0604020202020204" pitchFamily="34" charset="0"/>
                <a:cs typeface="Microsoft Sans Serif" panose="020B0604020202020204" pitchFamily="34" charset="0"/>
              </a:rPr>
              <a:t>). Петров впродовж 1904-08 рр. видав п'ять томів документів. Ця робота відібрала у нього багато часу і сил, однак і на сьогодні вона є зразком корпусної публікації історичних документів.</a:t>
            </a:r>
            <a:r>
              <a:rPr lang="ru-RU" dirty="0">
                <a:latin typeface="Arial" panose="020B0604020202020204" pitchFamily="34" charset="0"/>
              </a:rPr>
              <a:t> </a:t>
            </a:r>
            <a:endParaRPr lang="x-none" dirty="0">
              <a:latin typeface="Franklin Gothic Medium" panose="020B0603020102020204" pitchFamily="34" charset="0"/>
              <a:ea typeface="Arial Unicode MS"/>
              <a:cs typeface="Arial Unicode MS"/>
            </a:endParaRPr>
          </a:p>
        </p:txBody>
      </p:sp>
      <p:pic>
        <p:nvPicPr>
          <p:cNvPr id="7" name="Рисунок 6">
            <a:extLst>
              <a:ext uri="{FF2B5EF4-FFF2-40B4-BE49-F238E27FC236}">
                <a16:creationId xmlns="" xmlns:a16="http://schemas.microsoft.com/office/drawing/2014/main" id="{2C13497F-915D-4405-98A1-B6452BA2D9CD}"/>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95747" y="2186381"/>
            <a:ext cx="2645087" cy="3707149"/>
          </a:xfrm>
          <a:prstGeom prst="rect">
            <a:avLst/>
          </a:prstGeom>
          <a:ln w="28575">
            <a:solidFill>
              <a:srgbClr val="674C3B"/>
            </a:solidFill>
          </a:ln>
          <a:effectLst>
            <a:outerShdw blurRad="63500" sx="102000" sy="102000" algn="ctr" rotWithShape="0">
              <a:prstClr val="black">
                <a:alpha val="40000"/>
              </a:prstClr>
            </a:outerShdw>
          </a:effectLst>
        </p:spPr>
      </p:pic>
      <p:pic>
        <p:nvPicPr>
          <p:cNvPr id="9" name="Рисунок 8">
            <a:extLst>
              <a:ext uri="{FF2B5EF4-FFF2-40B4-BE49-F238E27FC236}">
                <a16:creationId xmlns="" xmlns:a16="http://schemas.microsoft.com/office/drawing/2014/main" id="{F44BBA4A-2845-44CB-B385-076162795F95}"/>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347234" y="2651895"/>
            <a:ext cx="2645087" cy="3712238"/>
          </a:xfrm>
          <a:prstGeom prst="rect">
            <a:avLst/>
          </a:prstGeom>
          <a:ln w="28575">
            <a:solidFill>
              <a:srgbClr val="674C3B"/>
            </a:solidFill>
          </a:ln>
          <a:effectLst>
            <a:outerShdw blurRad="63500" sx="102000" sy="102000" algn="ctr" rotWithShape="0">
              <a:prstClr val="black">
                <a:alpha val="40000"/>
              </a:prstClr>
            </a:outerShdw>
          </a:effectLst>
        </p:spPr>
      </p:pic>
      <p:pic>
        <p:nvPicPr>
          <p:cNvPr id="11" name="Рисунок 10">
            <a:extLst>
              <a:ext uri="{FF2B5EF4-FFF2-40B4-BE49-F238E27FC236}">
                <a16:creationId xmlns="" xmlns:a16="http://schemas.microsoft.com/office/drawing/2014/main" id="{EBB3D856-5D6B-4E31-88D5-BDAE3FCAE3B8}"/>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6198721" y="2186381"/>
            <a:ext cx="2645087" cy="3707149"/>
          </a:xfrm>
          <a:prstGeom prst="rect">
            <a:avLst/>
          </a:prstGeom>
          <a:ln w="28575">
            <a:solidFill>
              <a:srgbClr val="674C3B"/>
            </a:solidFill>
          </a:ln>
          <a:effectLst>
            <a:outerShdw blurRad="63500" sx="102000" sy="102000" algn="ctr" rotWithShape="0">
              <a:prstClr val="black">
                <a:alpha val="40000"/>
              </a:prstClr>
            </a:outerShdw>
          </a:effectLst>
        </p:spPr>
      </p:pic>
      <p:pic>
        <p:nvPicPr>
          <p:cNvPr id="13" name="Рисунок 12">
            <a:extLst>
              <a:ext uri="{FF2B5EF4-FFF2-40B4-BE49-F238E27FC236}">
                <a16:creationId xmlns="" xmlns:a16="http://schemas.microsoft.com/office/drawing/2014/main" id="{29B11F8F-D852-4B3A-9979-75D71E682202}"/>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9050208" y="2651895"/>
            <a:ext cx="2645087" cy="3707149"/>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E57C3FE5-616D-4D14-910E-515C7E5ECA06}"/>
              </a:ext>
            </a:extLst>
          </p:cNvPr>
          <p:cNvSpPr/>
          <p:nvPr/>
        </p:nvSpPr>
        <p:spPr>
          <a:xfrm>
            <a:off x="422255" y="5893530"/>
            <a:ext cx="1692836" cy="400110"/>
          </a:xfrm>
          <a:prstGeom prst="rect">
            <a:avLst/>
          </a:prstGeom>
        </p:spPr>
        <p:txBody>
          <a:bodyPr wrap="none">
            <a:spAutoFit/>
          </a:bodyPr>
          <a:lstStyle/>
          <a:p>
            <a:r>
              <a:rPr lang="x-none" sz="2000" dirty="0">
                <a:latin typeface="Franklin Gothic Medium" panose="020B0603020102020204" pitchFamily="34" charset="0"/>
              </a:rPr>
              <a:t>Попов 19157</a:t>
            </a:r>
          </a:p>
        </p:txBody>
      </p:sp>
      <p:sp>
        <p:nvSpPr>
          <p:cNvPr id="4" name="Прямоугольник 3">
            <a:extLst>
              <a:ext uri="{FF2B5EF4-FFF2-40B4-BE49-F238E27FC236}">
                <a16:creationId xmlns="" xmlns:a16="http://schemas.microsoft.com/office/drawing/2014/main" id="{54332126-AF64-4551-8BB9-EE5D7DBFC22F}"/>
              </a:ext>
            </a:extLst>
          </p:cNvPr>
          <p:cNvSpPr/>
          <p:nvPr/>
        </p:nvSpPr>
        <p:spPr>
          <a:xfrm>
            <a:off x="474130" y="2186381"/>
            <a:ext cx="607859" cy="307777"/>
          </a:xfrm>
          <a:prstGeom prst="rect">
            <a:avLst/>
          </a:prstGeom>
        </p:spPr>
        <p:txBody>
          <a:bodyPr wrap="none">
            <a:spAutoFit/>
          </a:bodyPr>
          <a:lstStyle/>
          <a:p>
            <a:r>
              <a:rPr lang="x-none" sz="1400" dirty="0">
                <a:latin typeface="Franklin Gothic Medium" panose="020B0603020102020204" pitchFamily="34" charset="0"/>
              </a:rPr>
              <a:t>1904</a:t>
            </a:r>
          </a:p>
        </p:txBody>
      </p:sp>
      <p:sp>
        <p:nvSpPr>
          <p:cNvPr id="8" name="Прямоугольник 7">
            <a:extLst>
              <a:ext uri="{FF2B5EF4-FFF2-40B4-BE49-F238E27FC236}">
                <a16:creationId xmlns="" xmlns:a16="http://schemas.microsoft.com/office/drawing/2014/main" id="{96824874-7A12-43A4-9F81-9E9CF80FB538}"/>
              </a:ext>
            </a:extLst>
          </p:cNvPr>
          <p:cNvSpPr/>
          <p:nvPr/>
        </p:nvSpPr>
        <p:spPr>
          <a:xfrm>
            <a:off x="3439666" y="2651895"/>
            <a:ext cx="607859" cy="307777"/>
          </a:xfrm>
          <a:prstGeom prst="rect">
            <a:avLst/>
          </a:prstGeom>
        </p:spPr>
        <p:txBody>
          <a:bodyPr wrap="none">
            <a:spAutoFit/>
          </a:bodyPr>
          <a:lstStyle/>
          <a:p>
            <a:r>
              <a:rPr lang="x-none" sz="1400" dirty="0">
                <a:latin typeface="Franklin Gothic Medium" panose="020B0603020102020204" pitchFamily="34" charset="0"/>
              </a:rPr>
              <a:t>190</a:t>
            </a:r>
            <a:r>
              <a:rPr lang="uk-UA" sz="1400" dirty="0">
                <a:latin typeface="Franklin Gothic Medium" panose="020B0603020102020204" pitchFamily="34" charset="0"/>
              </a:rPr>
              <a:t>5</a:t>
            </a:r>
            <a:endParaRPr lang="x-none" sz="1400" dirty="0">
              <a:latin typeface="Franklin Gothic Medium" panose="020B0603020102020204" pitchFamily="34" charset="0"/>
            </a:endParaRPr>
          </a:p>
        </p:txBody>
      </p:sp>
      <p:sp>
        <p:nvSpPr>
          <p:cNvPr id="10" name="Прямоугольник 9">
            <a:extLst>
              <a:ext uri="{FF2B5EF4-FFF2-40B4-BE49-F238E27FC236}">
                <a16:creationId xmlns="" xmlns:a16="http://schemas.microsoft.com/office/drawing/2014/main" id="{102B47DE-21E4-403F-93E6-EE8B80AB78AA}"/>
              </a:ext>
            </a:extLst>
          </p:cNvPr>
          <p:cNvSpPr/>
          <p:nvPr/>
        </p:nvSpPr>
        <p:spPr>
          <a:xfrm>
            <a:off x="6159519" y="2221202"/>
            <a:ext cx="607859" cy="307777"/>
          </a:xfrm>
          <a:prstGeom prst="rect">
            <a:avLst/>
          </a:prstGeom>
        </p:spPr>
        <p:txBody>
          <a:bodyPr wrap="none">
            <a:spAutoFit/>
          </a:bodyPr>
          <a:lstStyle/>
          <a:p>
            <a:r>
              <a:rPr lang="x-none" sz="1400" dirty="0">
                <a:latin typeface="Franklin Gothic Medium" panose="020B0603020102020204" pitchFamily="34" charset="0"/>
              </a:rPr>
              <a:t>190</a:t>
            </a:r>
            <a:r>
              <a:rPr lang="uk-UA" sz="1400" dirty="0">
                <a:latin typeface="Franklin Gothic Medium" panose="020B0603020102020204" pitchFamily="34" charset="0"/>
              </a:rPr>
              <a:t>6</a:t>
            </a:r>
            <a:endParaRPr lang="x-none" sz="1400" dirty="0">
              <a:latin typeface="Franklin Gothic Medium" panose="020B0603020102020204" pitchFamily="34" charset="0"/>
            </a:endParaRPr>
          </a:p>
        </p:txBody>
      </p:sp>
      <p:sp>
        <p:nvSpPr>
          <p:cNvPr id="12" name="Прямоугольник 11">
            <a:extLst>
              <a:ext uri="{FF2B5EF4-FFF2-40B4-BE49-F238E27FC236}">
                <a16:creationId xmlns="" xmlns:a16="http://schemas.microsoft.com/office/drawing/2014/main" id="{D69C90E5-2E16-47A9-8BB4-95D9C509A337}"/>
              </a:ext>
            </a:extLst>
          </p:cNvPr>
          <p:cNvSpPr/>
          <p:nvPr/>
        </p:nvSpPr>
        <p:spPr>
          <a:xfrm>
            <a:off x="9050208" y="2651895"/>
            <a:ext cx="602088" cy="307777"/>
          </a:xfrm>
          <a:prstGeom prst="rect">
            <a:avLst/>
          </a:prstGeom>
        </p:spPr>
        <p:txBody>
          <a:bodyPr wrap="none">
            <a:spAutoFit/>
          </a:bodyPr>
          <a:lstStyle/>
          <a:p>
            <a:r>
              <a:rPr lang="x-none" sz="1400" dirty="0">
                <a:latin typeface="Franklin Gothic Medium" panose="020B0603020102020204" pitchFamily="34" charset="0"/>
              </a:rPr>
              <a:t>190</a:t>
            </a:r>
            <a:r>
              <a:rPr lang="uk-UA" sz="1400" dirty="0">
                <a:latin typeface="Franklin Gothic Medium" panose="020B0603020102020204" pitchFamily="34" charset="0"/>
              </a:rPr>
              <a:t>7</a:t>
            </a:r>
            <a:endParaRPr lang="x-none" sz="1400" dirty="0">
              <a:latin typeface="Franklin Gothic Medium" panose="020B0603020102020204" pitchFamily="34" charset="0"/>
            </a:endParaRPr>
          </a:p>
        </p:txBody>
      </p:sp>
      <p:sp>
        <p:nvSpPr>
          <p:cNvPr id="14" name="Прямоугольник 13">
            <a:extLst>
              <a:ext uri="{FF2B5EF4-FFF2-40B4-BE49-F238E27FC236}">
                <a16:creationId xmlns="" xmlns:a16="http://schemas.microsoft.com/office/drawing/2014/main" id="{DB3A152A-2FE4-4B88-9D65-55C3071B4BAA}"/>
              </a:ext>
            </a:extLst>
          </p:cNvPr>
          <p:cNvSpPr/>
          <p:nvPr/>
        </p:nvSpPr>
        <p:spPr>
          <a:xfrm>
            <a:off x="3218269" y="6344325"/>
            <a:ext cx="1693477" cy="400110"/>
          </a:xfrm>
          <a:prstGeom prst="rect">
            <a:avLst/>
          </a:prstGeom>
        </p:spPr>
        <p:txBody>
          <a:bodyPr wrap="none">
            <a:spAutoFit/>
          </a:bodyPr>
          <a:lstStyle/>
          <a:p>
            <a:r>
              <a:rPr lang="x-none" sz="2000" dirty="0">
                <a:latin typeface="Franklin Gothic Medium" panose="020B0603020102020204" pitchFamily="34" charset="0"/>
              </a:rPr>
              <a:t>Попов 13475</a:t>
            </a:r>
          </a:p>
        </p:txBody>
      </p:sp>
      <p:sp>
        <p:nvSpPr>
          <p:cNvPr id="15" name="Прямоугольник 14">
            <a:extLst>
              <a:ext uri="{FF2B5EF4-FFF2-40B4-BE49-F238E27FC236}">
                <a16:creationId xmlns="" xmlns:a16="http://schemas.microsoft.com/office/drawing/2014/main" id="{7269C00B-56C1-4EC0-9AA7-32B99CE8F2AF}"/>
              </a:ext>
            </a:extLst>
          </p:cNvPr>
          <p:cNvSpPr/>
          <p:nvPr/>
        </p:nvSpPr>
        <p:spPr>
          <a:xfrm>
            <a:off x="6159519" y="5893530"/>
            <a:ext cx="2098203" cy="400110"/>
          </a:xfrm>
          <a:prstGeom prst="rect">
            <a:avLst/>
          </a:prstGeom>
        </p:spPr>
        <p:txBody>
          <a:bodyPr wrap="none">
            <a:spAutoFit/>
          </a:bodyPr>
          <a:lstStyle/>
          <a:p>
            <a:r>
              <a:rPr lang="x-none" sz="2000" dirty="0">
                <a:latin typeface="Franklin Gothic Medium" panose="020B0603020102020204" pitchFamily="34" charset="0"/>
              </a:rPr>
              <a:t>Айзеншток 8961</a:t>
            </a:r>
          </a:p>
        </p:txBody>
      </p:sp>
      <p:sp>
        <p:nvSpPr>
          <p:cNvPr id="16" name="Прямоугольник 15">
            <a:extLst>
              <a:ext uri="{FF2B5EF4-FFF2-40B4-BE49-F238E27FC236}">
                <a16:creationId xmlns="" xmlns:a16="http://schemas.microsoft.com/office/drawing/2014/main" id="{E86099C9-E1F2-4ABF-AD1F-3515B5909265}"/>
              </a:ext>
            </a:extLst>
          </p:cNvPr>
          <p:cNvSpPr/>
          <p:nvPr/>
        </p:nvSpPr>
        <p:spPr>
          <a:xfrm>
            <a:off x="8936491" y="6301307"/>
            <a:ext cx="1555234" cy="400110"/>
          </a:xfrm>
          <a:prstGeom prst="rect">
            <a:avLst/>
          </a:prstGeom>
        </p:spPr>
        <p:txBody>
          <a:bodyPr wrap="none">
            <a:spAutoFit/>
          </a:bodyPr>
          <a:lstStyle/>
          <a:p>
            <a:r>
              <a:rPr lang="x-none" sz="2000" dirty="0">
                <a:latin typeface="Franklin Gothic Medium" panose="020B0603020102020204" pitchFamily="34" charset="0"/>
              </a:rPr>
              <a:t>Попов 3400</a:t>
            </a:r>
          </a:p>
        </p:txBody>
      </p:sp>
    </p:spTree>
    <p:extLst>
      <p:ext uri="{BB962C8B-B14F-4D97-AF65-F5344CB8AC3E}">
        <p14:creationId xmlns="" xmlns:p14="http://schemas.microsoft.com/office/powerpoint/2010/main" val="242492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4" name="Рисунок 3">
            <a:extLst>
              <a:ext uri="{FF2B5EF4-FFF2-40B4-BE49-F238E27FC236}">
                <a16:creationId xmlns="" xmlns:a16="http://schemas.microsoft.com/office/drawing/2014/main" id="{D94C7568-B14C-4680-931C-3301156FB656}"/>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089979" y="2221201"/>
            <a:ext cx="2539670" cy="3548069"/>
          </a:xfrm>
          <a:prstGeom prst="rect">
            <a:avLst/>
          </a:prstGeom>
          <a:ln w="28575">
            <a:solidFill>
              <a:srgbClr val="674C3B"/>
            </a:solidFill>
          </a:ln>
          <a:effectLst>
            <a:outerShdw blurRad="63500" sx="102000" sy="102000" algn="ctr" rotWithShape="0">
              <a:prstClr val="black">
                <a:alpha val="40000"/>
              </a:prstClr>
            </a:outerShdw>
          </a:effectLst>
        </p:spPr>
      </p:pic>
      <p:pic>
        <p:nvPicPr>
          <p:cNvPr id="8" name="Рисунок 7">
            <a:extLst>
              <a:ext uri="{FF2B5EF4-FFF2-40B4-BE49-F238E27FC236}">
                <a16:creationId xmlns="" xmlns:a16="http://schemas.microsoft.com/office/drawing/2014/main" id="{0CBF911D-ACE6-4044-BD4E-B5AB55A251BC}"/>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8881537" y="2221201"/>
            <a:ext cx="2539670" cy="3548069"/>
          </a:xfrm>
          <a:prstGeom prst="rect">
            <a:avLst/>
          </a:prstGeom>
          <a:ln w="28575">
            <a:solidFill>
              <a:srgbClr val="674C3B"/>
            </a:solidFill>
          </a:ln>
          <a:effectLst>
            <a:outerShdw blurRad="63500" sx="102000" sy="102000" algn="ctr" rotWithShape="0">
              <a:prstClr val="black">
                <a:alpha val="40000"/>
              </a:prstClr>
            </a:outerShdw>
          </a:effectLst>
        </p:spPr>
      </p:pic>
      <p:sp>
        <p:nvSpPr>
          <p:cNvPr id="9" name="Прямоугольник 8">
            <a:extLst>
              <a:ext uri="{FF2B5EF4-FFF2-40B4-BE49-F238E27FC236}">
                <a16:creationId xmlns="" xmlns:a16="http://schemas.microsoft.com/office/drawing/2014/main" id="{F908592D-333C-4792-9068-233B72D9C351}"/>
              </a:ext>
            </a:extLst>
          </p:cNvPr>
          <p:cNvSpPr/>
          <p:nvPr/>
        </p:nvSpPr>
        <p:spPr>
          <a:xfrm>
            <a:off x="806441" y="623936"/>
            <a:ext cx="10614766" cy="1477328"/>
          </a:xfrm>
          <a:prstGeom prst="rect">
            <a:avLst/>
          </a:prstGeom>
        </p:spPr>
        <p:txBody>
          <a:bodyPr wrap="square">
            <a:spAutoFit/>
          </a:bodyPr>
          <a:lstStyle/>
          <a:p>
            <a:pPr algn="just"/>
            <a:r>
              <a:rPr lang="uk-UA" dirty="0">
                <a:solidFill>
                  <a:srgbClr val="000000"/>
                </a:solidFill>
                <a:latin typeface="Franklin Gothic Medium" panose="020B0603020102020204" pitchFamily="34" charset="0"/>
                <a:ea typeface="Arial Unicode MS"/>
                <a:cs typeface="Arial Unicode MS"/>
              </a:rPr>
              <a:t>Несподівано «зірка його знову засяяла» з утворенням в 1918 р. Української Академії Наук. </a:t>
            </a:r>
            <a:r>
              <a:rPr lang="uk-UA" dirty="0">
                <a:latin typeface="Franklin Gothic Medium" panose="020B0603020102020204" pitchFamily="34" charset="0"/>
              </a:rPr>
              <a:t>Зберігся оригінал звернення до М. І. Петрова Міністра народної освіти та </a:t>
            </a:r>
            <a:r>
              <a:rPr lang="uk-UA" dirty="0" smtClean="0">
                <a:latin typeface="Franklin Gothic Medium" panose="020B0603020102020204" pitchFamily="34" charset="0"/>
              </a:rPr>
              <a:t>мистецтва </a:t>
            </a:r>
            <a:r>
              <a:rPr lang="uk-UA" dirty="0">
                <a:latin typeface="Franklin Gothic Medium" panose="020B0603020102020204" pitchFamily="34" charset="0"/>
              </a:rPr>
              <a:t>(за підписом </a:t>
            </a:r>
            <a:r>
              <a:rPr lang="uk-UA" dirty="0" err="1">
                <a:latin typeface="Franklin Gothic Medium" panose="020B0603020102020204" pitchFamily="34" charset="0"/>
              </a:rPr>
              <a:t>Стебницького</a:t>
            </a:r>
            <a:r>
              <a:rPr lang="uk-UA" dirty="0">
                <a:latin typeface="Franklin Gothic Medium" panose="020B0603020102020204" pitchFamily="34" charset="0"/>
              </a:rPr>
              <a:t>) від 14 листопада 1918 р., в якому говорилося: «В зв'язку з створенням законопроекту про УАН, я маю представити на санкцію п. Гетьмана список кандидатів, які складуть первісну організацію Академії і її внутрішнього життя та наукової роботи.</a:t>
            </a:r>
            <a:endParaRPr lang="x-none" dirty="0">
              <a:latin typeface="Franklin Gothic Medium" panose="020B0603020102020204" pitchFamily="34" charset="0"/>
            </a:endParaRPr>
          </a:p>
        </p:txBody>
      </p:sp>
      <p:sp>
        <p:nvSpPr>
          <p:cNvPr id="10" name="Прямоугольник 9">
            <a:extLst>
              <a:ext uri="{FF2B5EF4-FFF2-40B4-BE49-F238E27FC236}">
                <a16:creationId xmlns="" xmlns:a16="http://schemas.microsoft.com/office/drawing/2014/main" id="{6EB3611A-DD31-4F19-86D6-701FEE2E8223}"/>
              </a:ext>
            </a:extLst>
          </p:cNvPr>
          <p:cNvSpPr/>
          <p:nvPr/>
        </p:nvSpPr>
        <p:spPr>
          <a:xfrm>
            <a:off x="806441" y="2101264"/>
            <a:ext cx="5031651" cy="3139321"/>
          </a:xfrm>
          <a:prstGeom prst="rect">
            <a:avLst/>
          </a:prstGeom>
        </p:spPr>
        <p:txBody>
          <a:bodyPr wrap="square">
            <a:spAutoFit/>
          </a:bodyPr>
          <a:lstStyle/>
          <a:p>
            <a:pPr algn="just"/>
            <a:r>
              <a:rPr lang="uk-UA" dirty="0">
                <a:latin typeface="Franklin Gothic Medium" panose="020B0603020102020204" pitchFamily="34" charset="0"/>
              </a:rPr>
              <a:t>З свого боку, я вважаю за свій обов'язок вшанувати Ваші заслуги в сфері історії української літератури і взагалі Вашу довголітню наукову працю включенням Вас в цей основний список членів УАН по історично-філологічному відділу».</a:t>
            </a:r>
            <a:endParaRPr lang="x-none" dirty="0">
              <a:latin typeface="Franklin Gothic Medium" panose="020B0603020102020204" pitchFamily="34" charset="0"/>
            </a:endParaRPr>
          </a:p>
          <a:p>
            <a:pPr algn="just"/>
            <a:r>
              <a:rPr lang="uk-UA" dirty="0">
                <a:solidFill>
                  <a:srgbClr val="000000"/>
                </a:solidFill>
                <a:latin typeface="Franklin Gothic Medium" panose="020B0603020102020204" pitchFamily="34" charset="0"/>
                <a:ea typeface="Arial Unicode MS"/>
                <a:cs typeface="Arial Unicode MS"/>
              </a:rPr>
              <a:t>У наказі гетьмана Павла Скоропадського про персональний склад академіків в числі перших академіків </a:t>
            </a:r>
            <a:r>
              <a:rPr lang="uk-UA" dirty="0" smtClean="0">
                <a:solidFill>
                  <a:srgbClr val="000000"/>
                </a:solidFill>
                <a:latin typeface="Franklin Gothic Medium" panose="020B0603020102020204" pitchFamily="34" charset="0"/>
                <a:ea typeface="Arial Unicode MS"/>
                <a:cs typeface="Arial Unicode MS"/>
              </a:rPr>
              <a:t>історично-філологічного </a:t>
            </a:r>
            <a:r>
              <a:rPr lang="uk-UA" dirty="0">
                <a:solidFill>
                  <a:srgbClr val="000000"/>
                </a:solidFill>
                <a:latin typeface="Franklin Gothic Medium" panose="020B0603020102020204" pitchFamily="34" charset="0"/>
                <a:ea typeface="Arial Unicode MS"/>
                <a:cs typeface="Arial Unicode MS"/>
              </a:rPr>
              <a:t>відділу УАН значилися: Д. І. Багалій, А. Ю. Кримський, </a:t>
            </a:r>
            <a:endParaRPr lang="uk-UA" dirty="0" smtClean="0">
              <a:solidFill>
                <a:srgbClr val="000000"/>
              </a:solidFill>
              <a:latin typeface="Franklin Gothic Medium" panose="020B0603020102020204" pitchFamily="34" charset="0"/>
              <a:ea typeface="Arial Unicode MS"/>
              <a:cs typeface="Arial Unicode MS"/>
            </a:endParaRPr>
          </a:p>
          <a:p>
            <a:pPr algn="just"/>
            <a:r>
              <a:rPr lang="uk-UA" dirty="0" smtClean="0">
                <a:solidFill>
                  <a:srgbClr val="000000"/>
                </a:solidFill>
                <a:latin typeface="Franklin Gothic Medium" panose="020B0603020102020204" pitchFamily="34" charset="0"/>
                <a:ea typeface="Arial Unicode MS"/>
                <a:cs typeface="Arial Unicode MS"/>
              </a:rPr>
              <a:t>М. І. Петров</a:t>
            </a:r>
            <a:r>
              <a:rPr lang="uk-UA" dirty="0">
                <a:solidFill>
                  <a:srgbClr val="000000"/>
                </a:solidFill>
                <a:latin typeface="Franklin Gothic Medium" panose="020B0603020102020204" pitchFamily="34" charset="0"/>
                <a:ea typeface="Arial Unicode MS"/>
                <a:cs typeface="Arial Unicode MS"/>
              </a:rPr>
              <a:t>, С. Смаль-Стоцький.</a:t>
            </a:r>
            <a:endParaRPr lang="x-none" dirty="0">
              <a:latin typeface="Franklin Gothic Medium" panose="020B0603020102020204" pitchFamily="34" charset="0"/>
            </a:endParaRPr>
          </a:p>
        </p:txBody>
      </p:sp>
      <p:sp>
        <p:nvSpPr>
          <p:cNvPr id="11" name="Прямоугольник 10">
            <a:extLst>
              <a:ext uri="{FF2B5EF4-FFF2-40B4-BE49-F238E27FC236}">
                <a16:creationId xmlns="" xmlns:a16="http://schemas.microsoft.com/office/drawing/2014/main" id="{44FD04B7-2072-48CB-A0F0-814C21B4D7A5}"/>
              </a:ext>
            </a:extLst>
          </p:cNvPr>
          <p:cNvSpPr/>
          <p:nvPr/>
        </p:nvSpPr>
        <p:spPr>
          <a:xfrm>
            <a:off x="6010848" y="5776423"/>
            <a:ext cx="1446230" cy="400110"/>
          </a:xfrm>
          <a:prstGeom prst="rect">
            <a:avLst/>
          </a:prstGeom>
        </p:spPr>
        <p:txBody>
          <a:bodyPr wrap="none">
            <a:spAutoFit/>
          </a:bodyPr>
          <a:lstStyle/>
          <a:p>
            <a:r>
              <a:rPr lang="x-none" sz="2000" dirty="0">
                <a:latin typeface="Franklin Gothic Medium" panose="020B0603020102020204" pitchFamily="34" charset="0"/>
              </a:rPr>
              <a:t>Ва 552344</a:t>
            </a:r>
          </a:p>
        </p:txBody>
      </p:sp>
      <p:sp>
        <p:nvSpPr>
          <p:cNvPr id="12" name="Прямоугольник 11">
            <a:extLst>
              <a:ext uri="{FF2B5EF4-FFF2-40B4-BE49-F238E27FC236}">
                <a16:creationId xmlns="" xmlns:a16="http://schemas.microsoft.com/office/drawing/2014/main" id="{35A4DD1B-6062-425B-A035-440AEC3BCAD6}"/>
              </a:ext>
            </a:extLst>
          </p:cNvPr>
          <p:cNvSpPr/>
          <p:nvPr/>
        </p:nvSpPr>
        <p:spPr>
          <a:xfrm>
            <a:off x="8791245" y="5776423"/>
            <a:ext cx="1279389" cy="400110"/>
          </a:xfrm>
          <a:prstGeom prst="rect">
            <a:avLst/>
          </a:prstGeom>
        </p:spPr>
        <p:txBody>
          <a:bodyPr wrap="none">
            <a:spAutoFit/>
          </a:bodyPr>
          <a:lstStyle/>
          <a:p>
            <a:r>
              <a:rPr lang="x-none" sz="2000" dirty="0" err="1">
                <a:latin typeface="Franklin Gothic Medium" panose="020B0603020102020204" pitchFamily="34" charset="0"/>
              </a:rPr>
              <a:t>Вс</a:t>
            </a:r>
            <a:r>
              <a:rPr lang="x-none" sz="2000" dirty="0">
                <a:latin typeface="Franklin Gothic Medium" panose="020B0603020102020204" pitchFamily="34" charset="0"/>
              </a:rPr>
              <a:t> 29848</a:t>
            </a:r>
          </a:p>
        </p:txBody>
      </p:sp>
    </p:spTree>
    <p:extLst>
      <p:ext uri="{BB962C8B-B14F-4D97-AF65-F5344CB8AC3E}">
        <p14:creationId xmlns="" xmlns:p14="http://schemas.microsoft.com/office/powerpoint/2010/main" val="1822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4" name="Прямоугольник 3">
            <a:extLst>
              <a:ext uri="{FF2B5EF4-FFF2-40B4-BE49-F238E27FC236}">
                <a16:creationId xmlns="" xmlns:a16="http://schemas.microsoft.com/office/drawing/2014/main" id="{47AC9A5C-6329-4C6F-8567-AD09F6741E8D}"/>
              </a:ext>
            </a:extLst>
          </p:cNvPr>
          <p:cNvSpPr/>
          <p:nvPr/>
        </p:nvSpPr>
        <p:spPr>
          <a:xfrm>
            <a:off x="7153591" y="542989"/>
            <a:ext cx="4634534" cy="5078313"/>
          </a:xfrm>
          <a:prstGeom prst="rect">
            <a:avLst/>
          </a:prstGeom>
        </p:spPr>
        <p:txBody>
          <a:bodyPr wrap="square">
            <a:spAutoFit/>
          </a:bodyPr>
          <a:lstStyle/>
          <a:p>
            <a:pPr algn="just"/>
            <a:r>
              <a:rPr lang="uk-UA" dirty="0">
                <a:latin typeface="Franklin Gothic Medium" panose="020B0603020102020204" pitchFamily="34" charset="0"/>
              </a:rPr>
              <a:t>На установчому засіданні відділу 8 грудня 1918 р. головував особисто «найстаріший літами, дійсний член Академії наук </a:t>
            </a:r>
            <a:r>
              <a:rPr lang="uk-UA" dirty="0" err="1">
                <a:latin typeface="Franklin Gothic Medium" panose="020B0603020102020204" pitchFamily="34" charset="0"/>
              </a:rPr>
              <a:t>М.І.Петров</a:t>
            </a:r>
            <a:r>
              <a:rPr lang="uk-UA" dirty="0">
                <a:latin typeface="Franklin Gothic Medium" panose="020B0603020102020204" pitchFamily="34" charset="0"/>
              </a:rPr>
              <a:t>». Він же очолив кафедру історії українського письменства, а головою відділу був </a:t>
            </a:r>
            <a:r>
              <a:rPr lang="uk-UA" dirty="0" err="1">
                <a:latin typeface="Franklin Gothic Medium" panose="020B0603020102020204" pitchFamily="34" charset="0"/>
              </a:rPr>
              <a:t>Д.І.Багалій</a:t>
            </a:r>
            <a:r>
              <a:rPr lang="uk-UA" dirty="0">
                <a:latin typeface="Franklin Gothic Medium" panose="020B0603020102020204" pitchFamily="34" charset="0"/>
              </a:rPr>
              <a:t>. Це було перше й останнє засідання, в якому Петров особисто брав участь. Надалі він просто передавав на затвердження до друку свої праці. Так на третє засідання відділу вчений передав три свої нариси: про КДА, про </a:t>
            </a:r>
            <a:r>
              <a:rPr lang="uk-UA" dirty="0" err="1">
                <a:latin typeface="Franklin Gothic Medium" panose="020B0603020102020204" pitchFamily="34" charset="0"/>
              </a:rPr>
              <a:t>Г.Сковороду</a:t>
            </a:r>
            <a:r>
              <a:rPr lang="uk-UA" dirty="0">
                <a:latin typeface="Franklin Gothic Medium" panose="020B0603020102020204" pitchFamily="34" charset="0"/>
              </a:rPr>
              <a:t>, про скарби. На четверте засідання М.І Петров передав до друку два нариси: «О </a:t>
            </a:r>
            <a:r>
              <a:rPr lang="uk-UA" dirty="0" err="1">
                <a:latin typeface="Franklin Gothic Medium" panose="020B0603020102020204" pitchFamily="34" charset="0"/>
              </a:rPr>
              <a:t>Межигорском</a:t>
            </a:r>
            <a:r>
              <a:rPr lang="uk-UA" dirty="0">
                <a:latin typeface="Franklin Gothic Medium" panose="020B0603020102020204" pitchFamily="34" charset="0"/>
              </a:rPr>
              <a:t> </a:t>
            </a:r>
            <a:r>
              <a:rPr lang="uk-UA" dirty="0" err="1">
                <a:latin typeface="Franklin Gothic Medium" panose="020B0603020102020204" pitchFamily="34" charset="0"/>
              </a:rPr>
              <a:t>монаст</a:t>
            </a:r>
            <a:r>
              <a:rPr lang="ru-RU" dirty="0">
                <a:latin typeface="Franklin Gothic Medium" panose="020B0603020102020204" pitchFamily="34" charset="0"/>
              </a:rPr>
              <a:t>ы</a:t>
            </a:r>
            <a:r>
              <a:rPr lang="uk-UA" dirty="0">
                <a:latin typeface="Franklin Gothic Medium" panose="020B0603020102020204" pitchFamily="34" charset="0"/>
              </a:rPr>
              <a:t>ре», «О </a:t>
            </a:r>
            <a:r>
              <a:rPr lang="uk-UA" dirty="0" err="1">
                <a:latin typeface="Franklin Gothic Medium" panose="020B0603020102020204" pitchFamily="34" charset="0"/>
              </a:rPr>
              <a:t>мнимой</a:t>
            </a:r>
            <a:r>
              <a:rPr lang="uk-UA" dirty="0">
                <a:latin typeface="Franklin Gothic Medium" panose="020B0603020102020204" pitchFamily="34" charset="0"/>
              </a:rPr>
              <a:t> </a:t>
            </a:r>
            <a:r>
              <a:rPr lang="uk-UA" dirty="0" err="1">
                <a:latin typeface="Franklin Gothic Medium" panose="020B0603020102020204" pitchFamily="34" charset="0"/>
              </a:rPr>
              <a:t>резной</a:t>
            </a:r>
            <a:r>
              <a:rPr lang="uk-UA" dirty="0">
                <a:latin typeface="Franklin Gothic Medium" panose="020B0603020102020204" pitchFamily="34" charset="0"/>
              </a:rPr>
              <a:t> </a:t>
            </a:r>
            <a:r>
              <a:rPr lang="uk-UA" dirty="0" err="1">
                <a:latin typeface="Franklin Gothic Medium" panose="020B0603020102020204" pitchFamily="34" charset="0"/>
              </a:rPr>
              <a:t>панагии</a:t>
            </a:r>
            <a:r>
              <a:rPr lang="uk-UA" dirty="0">
                <a:latin typeface="Franklin Gothic Medium" panose="020B0603020102020204" pitchFamily="34" charset="0"/>
              </a:rPr>
              <a:t> в </a:t>
            </a:r>
            <a:r>
              <a:rPr lang="uk-UA" dirty="0" err="1">
                <a:latin typeface="Franklin Gothic Medium" panose="020B0603020102020204" pitchFamily="34" charset="0"/>
              </a:rPr>
              <a:t>Зверинецких</a:t>
            </a:r>
            <a:r>
              <a:rPr lang="uk-UA" dirty="0">
                <a:latin typeface="Franklin Gothic Medium" panose="020B0603020102020204" pitchFamily="34" charset="0"/>
              </a:rPr>
              <a:t> </a:t>
            </a:r>
            <a:r>
              <a:rPr lang="uk-UA" dirty="0" err="1">
                <a:latin typeface="Franklin Gothic Medium" panose="020B0603020102020204" pitchFamily="34" charset="0"/>
              </a:rPr>
              <a:t>пещерах</a:t>
            </a:r>
            <a:r>
              <a:rPr lang="uk-UA" dirty="0">
                <a:latin typeface="Franklin Gothic Medium" panose="020B0603020102020204" pitchFamily="34" charset="0"/>
              </a:rPr>
              <a:t>». Тут було ухвалено негайно усі статті вченого перекласти українською мовою і передати до публікації.</a:t>
            </a:r>
            <a:endParaRPr lang="x-none" dirty="0">
              <a:latin typeface="Franklin Gothic Medium" panose="020B0603020102020204" pitchFamily="34" charset="0"/>
            </a:endParaRPr>
          </a:p>
        </p:txBody>
      </p:sp>
      <p:pic>
        <p:nvPicPr>
          <p:cNvPr id="8" name="Рисунок 7">
            <a:extLst>
              <a:ext uri="{FF2B5EF4-FFF2-40B4-BE49-F238E27FC236}">
                <a16:creationId xmlns="" xmlns:a16="http://schemas.microsoft.com/office/drawing/2014/main" id="{D4012BEC-8FA3-4029-B352-FB6688B08EAF}"/>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l="5665" t="2395" r="5020" b="6587"/>
          <a:stretch/>
        </p:blipFill>
        <p:spPr>
          <a:xfrm>
            <a:off x="403875" y="465991"/>
            <a:ext cx="2998161" cy="4396017"/>
          </a:xfrm>
          <a:prstGeom prst="rect">
            <a:avLst/>
          </a:prstGeom>
          <a:ln w="28575">
            <a:solidFill>
              <a:srgbClr val="674C3B"/>
            </a:solidFill>
          </a:ln>
          <a:effectLst>
            <a:outerShdw blurRad="63500" sx="102000" sy="102000" algn="ctr" rotWithShape="0">
              <a:prstClr val="black">
                <a:alpha val="40000"/>
              </a:prstClr>
            </a:outerShdw>
          </a:effectLst>
        </p:spPr>
      </p:pic>
      <p:pic>
        <p:nvPicPr>
          <p:cNvPr id="10" name="Рисунок 9">
            <a:extLst>
              <a:ext uri="{FF2B5EF4-FFF2-40B4-BE49-F238E27FC236}">
                <a16:creationId xmlns="" xmlns:a16="http://schemas.microsoft.com/office/drawing/2014/main" id="{84A82A2C-FABA-4CCD-9EA6-97C34B0DADCC}"/>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881024" y="1391089"/>
            <a:ext cx="2998161" cy="4404946"/>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3033DFA6-CECE-4A04-9957-C0D50FD9DDB0}"/>
              </a:ext>
            </a:extLst>
          </p:cNvPr>
          <p:cNvSpPr/>
          <p:nvPr/>
        </p:nvSpPr>
        <p:spPr>
          <a:xfrm>
            <a:off x="3757864" y="5796035"/>
            <a:ext cx="1423595" cy="400110"/>
          </a:xfrm>
          <a:prstGeom prst="rect">
            <a:avLst/>
          </a:prstGeom>
        </p:spPr>
        <p:txBody>
          <a:bodyPr wrap="none">
            <a:spAutoFit/>
          </a:bodyPr>
          <a:lstStyle/>
          <a:p>
            <a:r>
              <a:rPr lang="x-none" sz="2000" dirty="0">
                <a:latin typeface="Franklin Gothic Medium" panose="020B0603020102020204" pitchFamily="34" charset="0"/>
              </a:rPr>
              <a:t>Во 336247</a:t>
            </a:r>
          </a:p>
        </p:txBody>
      </p:sp>
      <p:sp>
        <p:nvSpPr>
          <p:cNvPr id="3" name="Прямоугольник 2">
            <a:extLst>
              <a:ext uri="{FF2B5EF4-FFF2-40B4-BE49-F238E27FC236}">
                <a16:creationId xmlns="" xmlns:a16="http://schemas.microsoft.com/office/drawing/2014/main" id="{3CACB0FC-D0FB-47C3-BA9D-F2D90A971369}"/>
              </a:ext>
            </a:extLst>
          </p:cNvPr>
          <p:cNvSpPr/>
          <p:nvPr/>
        </p:nvSpPr>
        <p:spPr>
          <a:xfrm>
            <a:off x="3881024" y="1391089"/>
            <a:ext cx="711220" cy="369332"/>
          </a:xfrm>
          <a:prstGeom prst="rect">
            <a:avLst/>
          </a:prstGeom>
        </p:spPr>
        <p:txBody>
          <a:bodyPr wrap="none">
            <a:spAutoFit/>
          </a:bodyPr>
          <a:lstStyle/>
          <a:p>
            <a:r>
              <a:rPr lang="x-none" dirty="0"/>
              <a:t> </a:t>
            </a:r>
            <a:r>
              <a:rPr lang="x-none" sz="1400" dirty="0">
                <a:latin typeface="Franklin Gothic Medium" panose="020B0603020102020204" pitchFamily="34" charset="0"/>
              </a:rPr>
              <a:t>1918</a:t>
            </a:r>
            <a:r>
              <a:rPr lang="x-none" dirty="0"/>
              <a:t> </a:t>
            </a:r>
          </a:p>
        </p:txBody>
      </p:sp>
      <p:sp>
        <p:nvSpPr>
          <p:cNvPr id="7" name="Прямоугольник 6">
            <a:extLst>
              <a:ext uri="{FF2B5EF4-FFF2-40B4-BE49-F238E27FC236}">
                <a16:creationId xmlns="" xmlns:a16="http://schemas.microsoft.com/office/drawing/2014/main" id="{91D4D9B8-3535-4F72-9EE5-299FDD1ECC45}"/>
              </a:ext>
            </a:extLst>
          </p:cNvPr>
          <p:cNvSpPr/>
          <p:nvPr/>
        </p:nvSpPr>
        <p:spPr>
          <a:xfrm>
            <a:off x="2466162" y="421802"/>
            <a:ext cx="697627" cy="307777"/>
          </a:xfrm>
          <a:prstGeom prst="rect">
            <a:avLst/>
          </a:prstGeom>
        </p:spPr>
        <p:txBody>
          <a:bodyPr wrap="none">
            <a:spAutoFit/>
          </a:bodyPr>
          <a:lstStyle/>
          <a:p>
            <a:r>
              <a:rPr lang="x-none" sz="1400" dirty="0">
                <a:latin typeface="Franklin Gothic Medium" panose="020B0603020102020204" pitchFamily="34" charset="0"/>
              </a:rPr>
              <a:t> 19</a:t>
            </a:r>
            <a:r>
              <a:rPr lang="uk-UA" sz="1400" dirty="0">
                <a:latin typeface="Franklin Gothic Medium" panose="020B0603020102020204" pitchFamily="34" charset="0"/>
              </a:rPr>
              <a:t>02</a:t>
            </a:r>
            <a:r>
              <a:rPr lang="x-none" sz="1400" dirty="0">
                <a:latin typeface="Franklin Gothic Medium" panose="020B0603020102020204" pitchFamily="34" charset="0"/>
              </a:rPr>
              <a:t> </a:t>
            </a:r>
          </a:p>
        </p:txBody>
      </p:sp>
      <p:sp>
        <p:nvSpPr>
          <p:cNvPr id="9" name="Прямоугольник 8">
            <a:extLst>
              <a:ext uri="{FF2B5EF4-FFF2-40B4-BE49-F238E27FC236}">
                <a16:creationId xmlns="" xmlns:a16="http://schemas.microsoft.com/office/drawing/2014/main" id="{78FA539D-67DC-4E4F-9138-4DF7F0A7FF9C}"/>
              </a:ext>
            </a:extLst>
          </p:cNvPr>
          <p:cNvSpPr/>
          <p:nvPr/>
        </p:nvSpPr>
        <p:spPr>
          <a:xfrm>
            <a:off x="302985" y="4876303"/>
            <a:ext cx="1702261" cy="400110"/>
          </a:xfrm>
          <a:prstGeom prst="rect">
            <a:avLst/>
          </a:prstGeom>
        </p:spPr>
        <p:txBody>
          <a:bodyPr wrap="none">
            <a:spAutoFit/>
          </a:bodyPr>
          <a:lstStyle/>
          <a:p>
            <a:r>
              <a:rPr lang="x-none" sz="2000" dirty="0">
                <a:latin typeface="Franklin Gothic Medium" panose="020B0603020102020204" pitchFamily="34" charset="0"/>
              </a:rPr>
              <a:t>Попов 16495</a:t>
            </a:r>
          </a:p>
        </p:txBody>
      </p:sp>
    </p:spTree>
    <p:extLst>
      <p:ext uri="{BB962C8B-B14F-4D97-AF65-F5344CB8AC3E}">
        <p14:creationId xmlns="" xmlns:p14="http://schemas.microsoft.com/office/powerpoint/2010/main" val="187589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7" name="Рисунок 6">
            <a:extLst>
              <a:ext uri="{FF2B5EF4-FFF2-40B4-BE49-F238E27FC236}">
                <a16:creationId xmlns="" xmlns:a16="http://schemas.microsoft.com/office/drawing/2014/main" id="{F59914F4-464E-48F7-AE7B-D22871906341}"/>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432584" y="2608551"/>
            <a:ext cx="2584535" cy="3648826"/>
          </a:xfrm>
          <a:prstGeom prst="rect">
            <a:avLst/>
          </a:prstGeom>
          <a:ln w="28575">
            <a:solidFill>
              <a:srgbClr val="674C3B"/>
            </a:solidFill>
          </a:ln>
          <a:effectLst>
            <a:outerShdw blurRad="63500" sx="102000" sy="102000" algn="ctr" rotWithShape="0">
              <a:prstClr val="black">
                <a:alpha val="40000"/>
              </a:prstClr>
            </a:outerShdw>
          </a:effectLst>
        </p:spPr>
      </p:pic>
      <p:pic>
        <p:nvPicPr>
          <p:cNvPr id="3" name="Рисунок 2">
            <a:extLst>
              <a:ext uri="{FF2B5EF4-FFF2-40B4-BE49-F238E27FC236}">
                <a16:creationId xmlns="" xmlns:a16="http://schemas.microsoft.com/office/drawing/2014/main" id="{22714D71-E659-4032-9048-ED96360FE27B}"/>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507320" y="2247778"/>
            <a:ext cx="2551796" cy="3623763"/>
          </a:xfrm>
          <a:prstGeom prst="rect">
            <a:avLst/>
          </a:prstGeom>
          <a:ln w="28575">
            <a:solidFill>
              <a:srgbClr val="674C3B"/>
            </a:solidFill>
          </a:ln>
          <a:effectLst>
            <a:outerShdw blurRad="63500" sx="102000" sy="102000" algn="ctr" rotWithShape="0">
              <a:prstClr val="black">
                <a:alpha val="40000"/>
              </a:prstClr>
            </a:outerShdw>
          </a:effectLst>
        </p:spPr>
      </p:pic>
      <p:pic>
        <p:nvPicPr>
          <p:cNvPr id="20" name="Рисунок 19">
            <a:extLst>
              <a:ext uri="{FF2B5EF4-FFF2-40B4-BE49-F238E27FC236}">
                <a16:creationId xmlns="" xmlns:a16="http://schemas.microsoft.com/office/drawing/2014/main" id="{65F0B825-A871-418F-BAA5-EE01A8A8D46F}"/>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8132884" y="2247778"/>
            <a:ext cx="2551796" cy="3606895"/>
          </a:xfrm>
          <a:prstGeom prst="rect">
            <a:avLst/>
          </a:prstGeom>
          <a:ln w="28575">
            <a:solidFill>
              <a:srgbClr val="674C3B"/>
            </a:solidFill>
          </a:ln>
          <a:effectLst>
            <a:outerShdw blurRad="63500" sx="102000" sy="102000" algn="ctr" rotWithShape="0">
              <a:prstClr val="black">
                <a:alpha val="40000"/>
              </a:prstClr>
            </a:outerShdw>
          </a:effectLst>
        </p:spPr>
      </p:pic>
      <p:sp>
        <p:nvSpPr>
          <p:cNvPr id="21" name="Прямоугольник 20">
            <a:extLst>
              <a:ext uri="{FF2B5EF4-FFF2-40B4-BE49-F238E27FC236}">
                <a16:creationId xmlns="" xmlns:a16="http://schemas.microsoft.com/office/drawing/2014/main" id="{F81251FA-3470-4E36-82E2-CDAF736628A6}"/>
              </a:ext>
            </a:extLst>
          </p:cNvPr>
          <p:cNvSpPr/>
          <p:nvPr/>
        </p:nvSpPr>
        <p:spPr>
          <a:xfrm>
            <a:off x="666750" y="505787"/>
            <a:ext cx="10858500" cy="923330"/>
          </a:xfrm>
          <a:prstGeom prst="rect">
            <a:avLst/>
          </a:prstGeom>
        </p:spPr>
        <p:txBody>
          <a:bodyPr wrap="square">
            <a:spAutoFit/>
          </a:bodyPr>
          <a:lstStyle/>
          <a:p>
            <a:pPr algn="just"/>
            <a:r>
              <a:rPr lang="uk-UA" dirty="0">
                <a:latin typeface="Franklin Gothic Medium" panose="020B0603020102020204" pitchFamily="34" charset="0"/>
                <a:ea typeface="Courier New" panose="02070309020205020404" pitchFamily="49" charset="0"/>
              </a:rPr>
              <a:t>Микола Іванович Петров народився 24 квітня 1840 року в с. Вознесенське </a:t>
            </a:r>
            <a:r>
              <a:rPr lang="uk-UA" dirty="0" err="1">
                <a:latin typeface="Franklin Gothic Medium" panose="020B0603020102020204" pitchFamily="34" charset="0"/>
                <a:ea typeface="Courier New" panose="02070309020205020404" pitchFamily="49" charset="0"/>
              </a:rPr>
              <a:t>Макаріївського</a:t>
            </a:r>
            <a:r>
              <a:rPr lang="uk-UA" dirty="0">
                <a:latin typeface="Franklin Gothic Medium" panose="020B0603020102020204" pitchFamily="34" charset="0"/>
                <a:ea typeface="Courier New" panose="02070309020205020404" pitchFamily="49" charset="0"/>
              </a:rPr>
              <a:t> повіту Костромської губернії в родині сільського </a:t>
            </a:r>
            <a:r>
              <a:rPr lang="uk-UA" dirty="0" err="1">
                <a:latin typeface="Franklin Gothic Medium" panose="020B0603020102020204" pitchFamily="34" charset="0"/>
                <a:ea typeface="Courier New" panose="02070309020205020404" pitchFamily="49" charset="0"/>
              </a:rPr>
              <a:t>дячка</a:t>
            </a:r>
            <a:r>
              <a:rPr lang="uk-UA" dirty="0">
                <a:latin typeface="Franklin Gothic Medium" panose="020B0603020102020204" pitchFamily="34" charset="0"/>
                <a:ea typeface="Courier New" panose="02070309020205020404" pitchFamily="49" charset="0"/>
              </a:rPr>
              <a:t>. Дитя</a:t>
            </a:r>
            <a:r>
              <a:rPr lang="uk-UA" dirty="0">
                <a:latin typeface="Franklin Gothic Medium" panose="020B0603020102020204" pitchFamily="34" charset="0"/>
              </a:rPr>
              <a:t>чі роки Микола  Іванович прожив тихо й спокійно в бідній працьовитій атмосфері рідної сім</a:t>
            </a:r>
            <a:r>
              <a:rPr lang="en-US" dirty="0">
                <a:latin typeface="Franklin Gothic Medium" panose="020B0603020102020204" pitchFamily="34" charset="0"/>
              </a:rPr>
              <a:t>’</a:t>
            </a:r>
            <a:r>
              <a:rPr lang="uk-UA" dirty="0">
                <a:latin typeface="Franklin Gothic Medium" panose="020B0603020102020204" pitchFamily="34" charset="0"/>
              </a:rPr>
              <a:t>ї, під пильним доглядом і великим впливом діда й матері. </a:t>
            </a:r>
            <a:endParaRPr lang="x-none" dirty="0">
              <a:latin typeface="Franklin Gothic Medium" panose="020B0603020102020204" pitchFamily="34" charset="0"/>
            </a:endParaRPr>
          </a:p>
        </p:txBody>
      </p:sp>
      <p:sp>
        <p:nvSpPr>
          <p:cNvPr id="2" name="Прямоугольник 1">
            <a:extLst>
              <a:ext uri="{FF2B5EF4-FFF2-40B4-BE49-F238E27FC236}">
                <a16:creationId xmlns="" xmlns:a16="http://schemas.microsoft.com/office/drawing/2014/main" id="{BADC0D4F-8BAB-47B2-914E-A94053C5BE78}"/>
              </a:ext>
            </a:extLst>
          </p:cNvPr>
          <p:cNvSpPr/>
          <p:nvPr/>
        </p:nvSpPr>
        <p:spPr>
          <a:xfrm>
            <a:off x="1439913" y="5929460"/>
            <a:ext cx="1582484" cy="400110"/>
          </a:xfrm>
          <a:prstGeom prst="rect">
            <a:avLst/>
          </a:prstGeom>
        </p:spPr>
        <p:txBody>
          <a:bodyPr wrap="none">
            <a:spAutoFit/>
          </a:bodyPr>
          <a:lstStyle/>
          <a:p>
            <a:r>
              <a:rPr lang="uk-UA" sz="2000" dirty="0">
                <a:latin typeface="Franklin Gothic Medium" panose="020B0603020102020204" pitchFamily="34" charset="0"/>
              </a:rPr>
              <a:t>В</a:t>
            </a:r>
            <a:r>
              <a:rPr lang="x-none" sz="2000" dirty="0">
                <a:latin typeface="Franklin Gothic Medium" panose="020B0603020102020204" pitchFamily="34" charset="0"/>
              </a:rPr>
              <a:t> 348560</a:t>
            </a:r>
            <a:r>
              <a:rPr lang="uk-UA" sz="2000" dirty="0">
                <a:latin typeface="Franklin Gothic Medium" panose="020B0603020102020204" pitchFamily="34" charset="0"/>
              </a:rPr>
              <a:t>/</a:t>
            </a:r>
            <a:r>
              <a:rPr lang="x-none" sz="2000" dirty="0">
                <a:latin typeface="Franklin Gothic Medium" panose="020B0603020102020204" pitchFamily="34" charset="0"/>
              </a:rPr>
              <a:t>8</a:t>
            </a:r>
          </a:p>
        </p:txBody>
      </p:sp>
      <p:sp>
        <p:nvSpPr>
          <p:cNvPr id="4" name="Прямоугольник 3">
            <a:extLst>
              <a:ext uri="{FF2B5EF4-FFF2-40B4-BE49-F238E27FC236}">
                <a16:creationId xmlns="" xmlns:a16="http://schemas.microsoft.com/office/drawing/2014/main" id="{353F32D8-50EE-48CF-BCAF-2F8227B05F33}"/>
              </a:ext>
            </a:extLst>
          </p:cNvPr>
          <p:cNvSpPr/>
          <p:nvPr/>
        </p:nvSpPr>
        <p:spPr>
          <a:xfrm>
            <a:off x="8071337" y="5929519"/>
            <a:ext cx="1287532" cy="400110"/>
          </a:xfrm>
          <a:prstGeom prst="rect">
            <a:avLst/>
          </a:prstGeom>
        </p:spPr>
        <p:txBody>
          <a:bodyPr wrap="none">
            <a:spAutoFit/>
          </a:bodyPr>
          <a:lstStyle/>
          <a:p>
            <a:r>
              <a:rPr lang="x-none" sz="2000" dirty="0">
                <a:latin typeface="Franklin Gothic Medium" panose="020B0603020102020204" pitchFamily="34" charset="0"/>
              </a:rPr>
              <a:t>Со 25386</a:t>
            </a:r>
          </a:p>
        </p:txBody>
      </p:sp>
    </p:spTree>
    <p:extLst>
      <p:ext uri="{BB962C8B-B14F-4D97-AF65-F5344CB8AC3E}">
        <p14:creationId xmlns="" xmlns:p14="http://schemas.microsoft.com/office/powerpoint/2010/main" val="2217563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4" name="Рисунок 3">
            <a:extLst>
              <a:ext uri="{FF2B5EF4-FFF2-40B4-BE49-F238E27FC236}">
                <a16:creationId xmlns="" xmlns:a16="http://schemas.microsoft.com/office/drawing/2014/main" id="{02BB9319-FBA1-467A-A924-10D85C5841AC}"/>
              </a:ext>
            </a:extLst>
          </p:cNvPr>
          <p:cNvPicPr>
            <a:picLocks noChangeAspect="1"/>
          </p:cNvPicPr>
          <p:nvPr/>
        </p:nvPicPr>
        <p:blipFill rotWithShape="1">
          <a:blip r:embed="rId3" cstate="email"/>
          <a:srcRect t="15471"/>
          <a:stretch/>
        </p:blipFill>
        <p:spPr>
          <a:xfrm flipH="1">
            <a:off x="9099126" y="424690"/>
            <a:ext cx="2728160" cy="3606537"/>
          </a:xfrm>
          <a:prstGeom prst="rect">
            <a:avLst/>
          </a:prstGeom>
          <a:ln w="28575">
            <a:solidFill>
              <a:srgbClr val="674C3B"/>
            </a:solidFill>
          </a:ln>
          <a:effectLst>
            <a:outerShdw blurRad="63500" sx="102000" sy="102000" algn="ctr" rotWithShape="0">
              <a:prstClr val="black">
                <a:alpha val="40000"/>
              </a:prstClr>
            </a:outerShdw>
          </a:effectLst>
        </p:spPr>
      </p:pic>
      <p:pic>
        <p:nvPicPr>
          <p:cNvPr id="3" name="Рисунок 2">
            <a:extLst>
              <a:ext uri="{FF2B5EF4-FFF2-40B4-BE49-F238E27FC236}">
                <a16:creationId xmlns="" xmlns:a16="http://schemas.microsoft.com/office/drawing/2014/main" id="{3ACE28FA-DD59-434D-BC23-FC4CA4A38E6A}"/>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64714" y="2438462"/>
            <a:ext cx="2395631" cy="3353780"/>
          </a:xfrm>
          <a:prstGeom prst="rect">
            <a:avLst/>
          </a:prstGeom>
          <a:ln w="28575">
            <a:solidFill>
              <a:srgbClr val="674C3B"/>
            </a:solidFill>
          </a:ln>
          <a:effectLst>
            <a:outerShdw blurRad="63500" sx="102000" sy="102000" algn="ctr" rotWithShape="0">
              <a:prstClr val="black">
                <a:alpha val="40000"/>
              </a:prstClr>
            </a:outerShdw>
          </a:effectLst>
        </p:spPr>
      </p:pic>
      <p:sp>
        <p:nvSpPr>
          <p:cNvPr id="7" name="Прямоугольник 6">
            <a:extLst>
              <a:ext uri="{FF2B5EF4-FFF2-40B4-BE49-F238E27FC236}">
                <a16:creationId xmlns="" xmlns:a16="http://schemas.microsoft.com/office/drawing/2014/main" id="{69ED5AC8-B31B-4445-B715-C4831AD3CCC1}"/>
              </a:ext>
            </a:extLst>
          </p:cNvPr>
          <p:cNvSpPr/>
          <p:nvPr/>
        </p:nvSpPr>
        <p:spPr>
          <a:xfrm>
            <a:off x="364714" y="495142"/>
            <a:ext cx="8295709" cy="1477328"/>
          </a:xfrm>
          <a:prstGeom prst="rect">
            <a:avLst/>
          </a:prstGeom>
        </p:spPr>
        <p:txBody>
          <a:bodyPr wrap="square">
            <a:spAutoFit/>
          </a:bodyPr>
          <a:lstStyle/>
          <a:p>
            <a:pPr algn="just"/>
            <a:r>
              <a:rPr lang="uk-UA" dirty="0">
                <a:latin typeface="Franklin Gothic Medium" panose="020B0603020102020204" pitchFamily="34" charset="0"/>
                <a:ea typeface="Arial Unicode MS"/>
                <a:cs typeface="Arial Unicode MS"/>
              </a:rPr>
              <a:t>Час був складним, постійно мінялася влада в Києві.</a:t>
            </a:r>
            <a:r>
              <a:rPr lang="uk-UA" dirty="0">
                <a:latin typeface="Franklin Gothic Medium" panose="020B0603020102020204" pitchFamily="34" charset="0"/>
              </a:rPr>
              <a:t> Однак з наступом та взяттям Києва Добрармією, нависла загроза і над самою Академією наук.  Політичні перипетії вже мало хвилювали М. І. Петрова. Він</a:t>
            </a:r>
            <a:r>
              <a:rPr lang="uk-UA" i="1" dirty="0">
                <a:latin typeface="Franklin Gothic Medium" panose="020B0603020102020204" pitchFamily="34" charset="0"/>
              </a:rPr>
              <a:t> </a:t>
            </a:r>
            <a:r>
              <a:rPr lang="uk-UA" dirty="0">
                <a:latin typeface="Franklin Gothic Medium" panose="020B0603020102020204" pitchFamily="34" charset="0"/>
              </a:rPr>
              <a:t>розумів, що жити залишилося недовго і напружено працював, диктуючи все нові і нові статті, спогади, рецензії, даючи консультації та довідки. </a:t>
            </a:r>
            <a:endParaRPr lang="x-none" dirty="0">
              <a:latin typeface="Franklin Gothic Medium" panose="020B0603020102020204" pitchFamily="34" charset="0"/>
            </a:endParaRPr>
          </a:p>
        </p:txBody>
      </p:sp>
      <p:sp>
        <p:nvSpPr>
          <p:cNvPr id="8" name="Прямоугольник 7">
            <a:extLst>
              <a:ext uri="{FF2B5EF4-FFF2-40B4-BE49-F238E27FC236}">
                <a16:creationId xmlns="" xmlns:a16="http://schemas.microsoft.com/office/drawing/2014/main" id="{BB7577B7-2781-42EC-8A6D-96BEC6AAD2BA}"/>
              </a:ext>
            </a:extLst>
          </p:cNvPr>
          <p:cNvSpPr/>
          <p:nvPr/>
        </p:nvSpPr>
        <p:spPr>
          <a:xfrm>
            <a:off x="2955391" y="2101109"/>
            <a:ext cx="5924383" cy="2031325"/>
          </a:xfrm>
          <a:prstGeom prst="rect">
            <a:avLst/>
          </a:prstGeom>
        </p:spPr>
        <p:txBody>
          <a:bodyPr wrap="square">
            <a:spAutoFit/>
          </a:bodyPr>
          <a:lstStyle/>
          <a:p>
            <a:pPr algn="just"/>
            <a:r>
              <a:rPr lang="uk-UA" dirty="0">
                <a:latin typeface="Franklin Gothic Medium" panose="020B0603020102020204" pitchFamily="34" charset="0"/>
              </a:rPr>
              <a:t>Напружену роботу перервала смерть доньки Віри </a:t>
            </a:r>
            <a:r>
              <a:rPr lang="uk-UA" dirty="0" smtClean="0">
                <a:latin typeface="Franklin Gothic Medium" panose="020B0603020102020204" pitchFamily="34" charset="0"/>
              </a:rPr>
              <a:t>Миколаївни</a:t>
            </a:r>
            <a:r>
              <a:rPr lang="uk-UA" dirty="0">
                <a:latin typeface="Franklin Gothic Medium" panose="020B0603020102020204" pitchFamily="34" charset="0"/>
              </a:rPr>
              <a:t>, яка жила з батьком і доглядала за ним. Залишившись один, сліпий, у порожній квартирі, Микола Іванович тяжко страждав, в </a:t>
            </a:r>
            <a:r>
              <a:rPr lang="uk-UA" dirty="0" smtClean="0">
                <a:latin typeface="Franklin Gothic Medium" panose="020B0603020102020204" pitchFamily="34" charset="0"/>
              </a:rPr>
              <a:t>результаті </a:t>
            </a:r>
            <a:r>
              <a:rPr lang="uk-UA" dirty="0">
                <a:latin typeface="Franklin Gothic Medium" panose="020B0603020102020204" pitchFamily="34" charset="0"/>
              </a:rPr>
              <a:t>його розбив параліч і вчений вже не піднімався з ліжка. Микола Іванович Петров помер 7 червня 1921 р. Його поховали у </a:t>
            </a:r>
            <a:r>
              <a:rPr lang="uk-UA" dirty="0" err="1">
                <a:latin typeface="Franklin Gothic Medium" panose="020B0603020102020204" pitchFamily="34" charset="0"/>
              </a:rPr>
              <a:t>Флорівському</a:t>
            </a:r>
            <a:r>
              <a:rPr lang="uk-UA" dirty="0">
                <a:latin typeface="Franklin Gothic Medium" panose="020B0603020102020204" pitchFamily="34" charset="0"/>
              </a:rPr>
              <a:t> монастирі на горі.</a:t>
            </a:r>
            <a:endParaRPr lang="uk-UA" baseline="30000" dirty="0">
              <a:latin typeface="Franklin Gothic Medium" panose="020B0603020102020204" pitchFamily="34" charset="0"/>
            </a:endParaRPr>
          </a:p>
        </p:txBody>
      </p:sp>
      <p:sp>
        <p:nvSpPr>
          <p:cNvPr id="9" name="Прямоугольник 8">
            <a:extLst>
              <a:ext uri="{FF2B5EF4-FFF2-40B4-BE49-F238E27FC236}">
                <a16:creationId xmlns="" xmlns:a16="http://schemas.microsoft.com/office/drawing/2014/main" id="{85C7EA9C-F8F9-489E-BAED-B809F5123229}"/>
              </a:ext>
            </a:extLst>
          </p:cNvPr>
          <p:cNvSpPr/>
          <p:nvPr/>
        </p:nvSpPr>
        <p:spPr>
          <a:xfrm>
            <a:off x="2959110" y="4112156"/>
            <a:ext cx="8876055" cy="2308324"/>
          </a:xfrm>
          <a:prstGeom prst="rect">
            <a:avLst/>
          </a:prstGeom>
        </p:spPr>
        <p:txBody>
          <a:bodyPr wrap="square">
            <a:spAutoFit/>
          </a:bodyPr>
          <a:lstStyle/>
          <a:p>
            <a:pPr algn="just"/>
            <a:r>
              <a:rPr lang="uk-UA" dirty="0">
                <a:latin typeface="Franklin Gothic Medium" panose="020B0603020102020204" pitchFamily="34" charset="0"/>
              </a:rPr>
              <a:t>Навесні 1919 р. М. І. Петров подарував частину своїх </a:t>
            </a:r>
            <a:r>
              <a:rPr lang="uk-UA" dirty="0" smtClean="0">
                <a:latin typeface="Franklin Gothic Medium" panose="020B0603020102020204" pitchFamily="34" charset="0"/>
              </a:rPr>
              <a:t>власних </a:t>
            </a:r>
            <a:r>
              <a:rPr lang="uk-UA" dirty="0">
                <a:latin typeface="Franklin Gothic Medium" panose="020B0603020102020204" pitchFamily="34" charset="0"/>
              </a:rPr>
              <a:t>видань Тимчасовому комітету для заснування Національної бібліотеки Української держави. А в кінці липня він продав ВБУ основну частину своєї бібліотеки. ЗО липня 1919 р. Н. </a:t>
            </a:r>
            <a:r>
              <a:rPr lang="uk-UA" dirty="0" err="1">
                <a:latin typeface="Franklin Gothic Medium" panose="020B0603020102020204" pitchFamily="34" charset="0"/>
              </a:rPr>
              <a:t>Са</a:t>
            </a:r>
            <a:r>
              <a:rPr lang="uk-UA" dirty="0">
                <a:latin typeface="Franklin Gothic Medium" panose="020B0603020102020204" pitchFamily="34" charset="0"/>
              </a:rPr>
              <a:t>-  гарда видав мандат на отримання від акад. М. І. Петрова «бібліотеки, проданої Національній Бібліотеці». Того ж дня довірена  особа одержала «48 пакунків і три полиці». Таким чином, основне книжкове зібрання акад. М. І. Петрова потрапило до ВБУ, нині </a:t>
            </a:r>
            <a:r>
              <a:rPr lang="uk-UA" dirty="0" smtClean="0">
                <a:latin typeface="Franklin Gothic Medium" panose="020B0603020102020204" pitchFamily="34" charset="0"/>
              </a:rPr>
              <a:t>Національна бібліотека України ім. В. І. Вернадського.  </a:t>
            </a:r>
            <a:r>
              <a:rPr lang="uk-UA" dirty="0">
                <a:latin typeface="Franklin Gothic Medium" panose="020B0603020102020204" pitchFamily="34" charset="0"/>
              </a:rPr>
              <a:t>Архів М. І. Петрова також потрапив до ВБУ (нині </a:t>
            </a:r>
            <a:r>
              <a:rPr lang="uk-UA" dirty="0" smtClean="0">
                <a:latin typeface="Franklin Gothic Medium" panose="020B0603020102020204" pitchFamily="34" charset="0"/>
              </a:rPr>
              <a:t>НБУВ, </a:t>
            </a:r>
            <a:r>
              <a:rPr lang="uk-UA" dirty="0">
                <a:latin typeface="Franklin Gothic Medium" panose="020B0603020102020204" pitchFamily="34" charset="0"/>
              </a:rPr>
              <a:t>Ін-т  рукописів).</a:t>
            </a:r>
            <a:endParaRPr lang="x-none" dirty="0">
              <a:latin typeface="Franklin Gothic Medium" panose="020B0603020102020204" pitchFamily="34" charset="0"/>
            </a:endParaRPr>
          </a:p>
        </p:txBody>
      </p:sp>
      <p:sp>
        <p:nvSpPr>
          <p:cNvPr id="10" name="Прямоугольник 9">
            <a:extLst>
              <a:ext uri="{FF2B5EF4-FFF2-40B4-BE49-F238E27FC236}">
                <a16:creationId xmlns="" xmlns:a16="http://schemas.microsoft.com/office/drawing/2014/main" id="{83FAE00A-24C1-4DCE-AD7F-3260957728BF}"/>
              </a:ext>
            </a:extLst>
          </p:cNvPr>
          <p:cNvSpPr/>
          <p:nvPr/>
        </p:nvSpPr>
        <p:spPr>
          <a:xfrm>
            <a:off x="295289" y="5799146"/>
            <a:ext cx="1435971" cy="400110"/>
          </a:xfrm>
          <a:prstGeom prst="rect">
            <a:avLst/>
          </a:prstGeom>
        </p:spPr>
        <p:txBody>
          <a:bodyPr wrap="none">
            <a:spAutoFit/>
          </a:bodyPr>
          <a:lstStyle/>
          <a:p>
            <a:r>
              <a:rPr lang="x-none" sz="2000" dirty="0">
                <a:latin typeface="Franklin Gothic Medium" panose="020B0603020102020204" pitchFamily="34" charset="0"/>
              </a:rPr>
              <a:t>Ра 326814</a:t>
            </a:r>
          </a:p>
        </p:txBody>
      </p:sp>
    </p:spTree>
    <p:extLst>
      <p:ext uri="{BB962C8B-B14F-4D97-AF65-F5344CB8AC3E}">
        <p14:creationId xmlns="" xmlns:p14="http://schemas.microsoft.com/office/powerpoint/2010/main" val="4234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122A5B8A-2A96-4ADA-99BB-F214B05F63E2}"/>
              </a:ext>
            </a:extLst>
          </p:cNvPr>
          <p:cNvSpPr/>
          <p:nvPr/>
        </p:nvSpPr>
        <p:spPr>
          <a:xfrm>
            <a:off x="3048000" y="2828836"/>
            <a:ext cx="6096000" cy="369332"/>
          </a:xfrm>
          <a:prstGeom prst="rect">
            <a:avLst/>
          </a:prstGeom>
        </p:spPr>
        <p:txBody>
          <a:bodyPr>
            <a:spAutoFit/>
          </a:bodyPr>
          <a:lstStyle/>
          <a:p>
            <a:endParaRPr lang="x-none" dirty="0"/>
          </a:p>
        </p:txBody>
      </p:sp>
      <p:sp>
        <p:nvSpPr>
          <p:cNvPr id="3" name="Прямоугольник 2">
            <a:extLst>
              <a:ext uri="{FF2B5EF4-FFF2-40B4-BE49-F238E27FC236}">
                <a16:creationId xmlns="" xmlns:a16="http://schemas.microsoft.com/office/drawing/2014/main" id="{ADD2549E-ADC7-4961-8C38-ADF76DE78454}"/>
              </a:ext>
            </a:extLst>
          </p:cNvPr>
          <p:cNvSpPr/>
          <p:nvPr/>
        </p:nvSpPr>
        <p:spPr>
          <a:xfrm>
            <a:off x="2986453" y="2157715"/>
            <a:ext cx="7653837" cy="1569660"/>
          </a:xfrm>
          <a:prstGeom prst="rect">
            <a:avLst/>
          </a:prstGeom>
        </p:spPr>
        <p:txBody>
          <a:bodyPr wrap="square">
            <a:spAutoFit/>
          </a:bodyPr>
          <a:lstStyle/>
          <a:p>
            <a:r>
              <a:rPr lang="ru-RU" sz="1600" dirty="0" err="1">
                <a:latin typeface="Franklin Gothic Medium" panose="020B0603020102020204" pitchFamily="34" charset="0"/>
              </a:rPr>
              <a:t>Бухальська</a:t>
            </a:r>
            <a:r>
              <a:rPr lang="ru-RU" sz="1600" dirty="0">
                <a:latin typeface="Franklin Gothic Medium" panose="020B0603020102020204" pitchFamily="34" charset="0"/>
              </a:rPr>
              <a:t> </a:t>
            </a:r>
            <a:r>
              <a:rPr lang="ru-RU" sz="1600" dirty="0" err="1" smtClean="0">
                <a:latin typeface="Franklin Gothic Medium" panose="020B0603020102020204" pitchFamily="34" charset="0"/>
              </a:rPr>
              <a:t>Магдаліна</a:t>
            </a:r>
            <a:r>
              <a:rPr lang="ru-RU" sz="1600" dirty="0" smtClean="0">
                <a:latin typeface="Franklin Gothic Medium" panose="020B0603020102020204" pitchFamily="34" charset="0"/>
              </a:rPr>
              <a:t>.</a:t>
            </a:r>
            <a:r>
              <a:rPr lang="ru-RU" sz="1600" dirty="0">
                <a:latin typeface="Franklin Gothic Medium" panose="020B0603020102020204" pitchFamily="34" charset="0"/>
              </a:rPr>
              <a:t> </a:t>
            </a:r>
            <a:br>
              <a:rPr lang="ru-RU" sz="1600" dirty="0">
                <a:latin typeface="Franklin Gothic Medium" panose="020B0603020102020204" pitchFamily="34" charset="0"/>
              </a:rPr>
            </a:br>
            <a:r>
              <a:rPr lang="ru-RU" sz="1600" b="1" dirty="0" err="1">
                <a:latin typeface="Franklin Gothic Medium" panose="020B0603020102020204" pitchFamily="34" charset="0"/>
              </a:rPr>
              <a:t>Документи</a:t>
            </a:r>
            <a:r>
              <a:rPr lang="ru-RU" sz="1600" b="1" dirty="0">
                <a:latin typeface="Franklin Gothic Medium" panose="020B0603020102020204" pitchFamily="34" charset="0"/>
              </a:rPr>
              <a:t> про </a:t>
            </a:r>
            <a:r>
              <a:rPr lang="ru-RU" sz="1600" b="1" dirty="0" err="1">
                <a:latin typeface="Franklin Gothic Medium" panose="020B0603020102020204" pitchFamily="34" charset="0"/>
              </a:rPr>
              <a:t>життя</a:t>
            </a:r>
            <a:r>
              <a:rPr lang="ru-RU" sz="1600" b="1" dirty="0">
                <a:latin typeface="Franklin Gothic Medium" panose="020B0603020102020204" pitchFamily="34" charset="0"/>
              </a:rPr>
              <a:t> та </a:t>
            </a:r>
            <a:r>
              <a:rPr lang="ru-RU" sz="1600" b="1" dirty="0" err="1">
                <a:latin typeface="Franklin Gothic Medium" panose="020B0603020102020204" pitchFamily="34" charset="0"/>
              </a:rPr>
              <a:t>діяльність</a:t>
            </a:r>
            <a:r>
              <a:rPr lang="ru-RU" sz="1600" b="1" dirty="0">
                <a:latin typeface="Franklin Gothic Medium" panose="020B0603020102020204" pitchFamily="34" charset="0"/>
              </a:rPr>
              <a:t> </a:t>
            </a:r>
            <a:r>
              <a:rPr lang="ru-RU" sz="1600" b="1" dirty="0" err="1">
                <a:latin typeface="Franklin Gothic Medium" panose="020B0603020102020204" pitchFamily="34" charset="0"/>
              </a:rPr>
              <a:t>академіка</a:t>
            </a:r>
            <a:r>
              <a:rPr lang="ru-RU" sz="1600" b="1" dirty="0">
                <a:latin typeface="Franklin Gothic Medium" panose="020B0603020102020204" pitchFamily="34" charset="0"/>
              </a:rPr>
              <a:t> </a:t>
            </a:r>
            <a:r>
              <a:rPr lang="ru-RU" sz="1600" b="1" dirty="0" err="1">
                <a:latin typeface="Franklin Gothic Medium" panose="020B0603020102020204" pitchFamily="34" charset="0"/>
              </a:rPr>
              <a:t>Миколи</a:t>
            </a:r>
            <a:r>
              <a:rPr lang="ru-RU" sz="1600" b="1" dirty="0">
                <a:latin typeface="Franklin Gothic Medium" panose="020B0603020102020204" pitchFamily="34" charset="0"/>
              </a:rPr>
              <a:t> Петрова в </a:t>
            </a:r>
            <a:r>
              <a:rPr lang="ru-RU" sz="1600" b="1" dirty="0" err="1">
                <a:latin typeface="Franklin Gothic Medium" panose="020B0603020102020204" pitchFamily="34" charset="0"/>
              </a:rPr>
              <a:t>Інституті</a:t>
            </a:r>
            <a:r>
              <a:rPr lang="ru-RU" sz="1600" b="1" dirty="0">
                <a:latin typeface="Franklin Gothic Medium" panose="020B0603020102020204" pitchFamily="34" charset="0"/>
              </a:rPr>
              <a:t> </a:t>
            </a:r>
            <a:r>
              <a:rPr lang="ru-RU" sz="1600" b="1" dirty="0" err="1">
                <a:latin typeface="Franklin Gothic Medium" panose="020B0603020102020204" pitchFamily="34" charset="0"/>
              </a:rPr>
              <a:t>рукопису</a:t>
            </a:r>
            <a:r>
              <a:rPr lang="ru-RU" sz="1600" b="1" dirty="0">
                <a:latin typeface="Franklin Gothic Medium" panose="020B0603020102020204" pitchFamily="34" charset="0"/>
              </a:rPr>
              <a:t> </a:t>
            </a:r>
            <a:r>
              <a:rPr lang="ru-RU" sz="1600" b="1" dirty="0" err="1">
                <a:latin typeface="Franklin Gothic Medium" panose="020B0603020102020204" pitchFamily="34" charset="0"/>
              </a:rPr>
              <a:t>Національної</a:t>
            </a:r>
            <a:r>
              <a:rPr lang="ru-RU" sz="1600" b="1" dirty="0">
                <a:latin typeface="Franklin Gothic Medium" panose="020B0603020102020204" pitchFamily="34" charset="0"/>
              </a:rPr>
              <a:t> </a:t>
            </a:r>
            <a:r>
              <a:rPr lang="ru-RU" sz="1600" b="1" dirty="0" err="1">
                <a:latin typeface="Franklin Gothic Medium" panose="020B0603020102020204" pitchFamily="34" charset="0"/>
              </a:rPr>
              <a:t>бібліотеки</a:t>
            </a:r>
            <a:r>
              <a:rPr lang="ru-RU" sz="1600" b="1" dirty="0">
                <a:latin typeface="Franklin Gothic Medium" panose="020B0603020102020204" pitchFamily="34" charset="0"/>
              </a:rPr>
              <a:t> </a:t>
            </a:r>
            <a:r>
              <a:rPr lang="ru-RU" sz="1600" b="1" dirty="0" err="1">
                <a:latin typeface="Franklin Gothic Medium" panose="020B0603020102020204" pitchFamily="34" charset="0"/>
              </a:rPr>
              <a:t>України</a:t>
            </a:r>
            <a:r>
              <a:rPr lang="ru-RU" sz="1600" b="1" dirty="0">
                <a:latin typeface="Franklin Gothic Medium" panose="020B0603020102020204" pitchFamily="34" charset="0"/>
              </a:rPr>
              <a:t> </a:t>
            </a:r>
            <a:r>
              <a:rPr lang="ru-RU" sz="1600" b="1" dirty="0" err="1">
                <a:latin typeface="Franklin Gothic Medium" panose="020B0603020102020204" pitchFamily="34" charset="0"/>
              </a:rPr>
              <a:t>ім</a:t>
            </a:r>
            <a:r>
              <a:rPr lang="ru-RU" sz="1600" b="1" dirty="0">
                <a:latin typeface="Franklin Gothic Medium" panose="020B0603020102020204" pitchFamily="34" charset="0"/>
              </a:rPr>
              <a:t>. В. І. </a:t>
            </a:r>
            <a:r>
              <a:rPr lang="ru-RU" sz="1600" b="1" dirty="0" err="1">
                <a:latin typeface="Franklin Gothic Medium" panose="020B0603020102020204" pitchFamily="34" charset="0"/>
              </a:rPr>
              <a:t>Вернадського</a:t>
            </a:r>
            <a:r>
              <a:rPr lang="ru-RU" sz="1600" dirty="0">
                <a:latin typeface="Franklin Gothic Medium" panose="020B0603020102020204" pitchFamily="34" charset="0"/>
              </a:rPr>
              <a:t> [</a:t>
            </a:r>
            <a:r>
              <a:rPr lang="ru-RU" sz="1600" dirty="0" err="1">
                <a:latin typeface="Franklin Gothic Medium" panose="020B0603020102020204" pitchFamily="34" charset="0"/>
              </a:rPr>
              <a:t>Електронний</a:t>
            </a:r>
            <a:r>
              <a:rPr lang="ru-RU" sz="1600" dirty="0">
                <a:latin typeface="Franklin Gothic Medium" panose="020B0603020102020204" pitchFamily="34" charset="0"/>
              </a:rPr>
              <a:t> ресурс] / Магдаліна. </a:t>
            </a:r>
            <a:r>
              <a:rPr lang="ru-RU" sz="1600" dirty="0" err="1">
                <a:latin typeface="Franklin Gothic Medium" panose="020B0603020102020204" pitchFamily="34" charset="0"/>
              </a:rPr>
              <a:t>Бухальська</a:t>
            </a:r>
            <a:r>
              <a:rPr lang="ru-RU" sz="1600" dirty="0">
                <a:latin typeface="Franklin Gothic Medium" panose="020B0603020102020204" pitchFamily="34" charset="0"/>
              </a:rPr>
              <a:t> // </a:t>
            </a:r>
            <a:r>
              <a:rPr lang="ru-RU" sz="1600" dirty="0" err="1" smtClean="0">
                <a:latin typeface="Franklin Gothic Medium" panose="020B0603020102020204" pitchFamily="34" charset="0"/>
              </a:rPr>
              <a:t>Студії</a:t>
            </a:r>
            <a:r>
              <a:rPr lang="ru-RU" sz="1600" dirty="0" smtClean="0">
                <a:latin typeface="Franklin Gothic Medium" panose="020B0603020102020204" pitchFamily="34" charset="0"/>
              </a:rPr>
              <a:t> </a:t>
            </a:r>
            <a:r>
              <a:rPr lang="ru-RU" sz="1600" dirty="0" err="1" smtClean="0">
                <a:latin typeface="Franklin Gothic Medium" panose="020B0603020102020204" pitchFamily="34" charset="0"/>
              </a:rPr>
              <a:t>з</a:t>
            </a:r>
            <a:r>
              <a:rPr lang="ru-RU" sz="1600" dirty="0" smtClean="0">
                <a:latin typeface="Franklin Gothic Medium" panose="020B0603020102020204" pitchFamily="34" charset="0"/>
                <a:hlinkClick r:id="rId3" tooltip="Періодичне видання">
                  <a:extLst>
                    <a:ext uri="{A12FA001-AC4F-418D-AE19-62706E023703}">
                      <ahyp:hlinkClr xmlns="" xmlns:ahyp="http://schemas.microsoft.com/office/drawing/2018/hyperlinkcolor" val="tx"/>
                    </a:ext>
                  </a:extLst>
                </a:hlinkClick>
              </a:rPr>
              <a:t>  </a:t>
            </a:r>
            <a:r>
              <a:rPr lang="ru-RU" sz="1600" dirty="0" err="1">
                <a:latin typeface="Franklin Gothic Medium" panose="020B0603020102020204" pitchFamily="34" charset="0"/>
              </a:rPr>
              <a:t>архівної</a:t>
            </a:r>
            <a:r>
              <a:rPr lang="ru-RU" sz="1600" dirty="0">
                <a:latin typeface="Franklin Gothic Medium" panose="020B0603020102020204" pitchFamily="34" charset="0"/>
                <a:hlinkClick r:id="rId3" tooltip="Періодичне видання">
                  <a:extLst>
                    <a:ext uri="{A12FA001-AC4F-418D-AE19-62706E023703}">
                      <ahyp:hlinkClr xmlns="" xmlns:ahyp="http://schemas.microsoft.com/office/drawing/2018/hyperlinkcolor" val="tx"/>
                    </a:ext>
                  </a:extLst>
                </a:hlinkClick>
              </a:rPr>
              <a:t> </a:t>
            </a:r>
            <a:r>
              <a:rPr lang="ru-RU" sz="1600" dirty="0" err="1" smtClean="0">
                <a:latin typeface="Franklin Gothic Medium" panose="020B0603020102020204" pitchFamily="34" charset="0"/>
              </a:rPr>
              <a:t>справи</a:t>
            </a:r>
            <a:r>
              <a:rPr lang="ru-RU" sz="1600" dirty="0" smtClean="0">
                <a:latin typeface="Franklin Gothic Medium" panose="020B0603020102020204" pitchFamily="34" charset="0"/>
              </a:rPr>
              <a:t> та</a:t>
            </a:r>
            <a:r>
              <a:rPr lang="ru-RU" sz="1600" dirty="0" smtClean="0">
                <a:latin typeface="Franklin Gothic Medium" panose="020B0603020102020204" pitchFamily="34" charset="0"/>
                <a:hlinkClick r:id="rId3" tooltip="Періодичне видання">
                  <a:extLst>
                    <a:ext uri="{A12FA001-AC4F-418D-AE19-62706E023703}">
                      <ahyp:hlinkClr xmlns="" xmlns:ahyp="http://schemas.microsoft.com/office/drawing/2018/hyperlinkcolor" val="tx"/>
                    </a:ext>
                  </a:extLst>
                </a:hlinkClick>
              </a:rPr>
              <a:t> </a:t>
            </a:r>
            <a:r>
              <a:rPr lang="ru-RU" sz="1600" dirty="0" err="1">
                <a:latin typeface="Franklin Gothic Medium" panose="020B0603020102020204" pitchFamily="34" charset="0"/>
              </a:rPr>
              <a:t>документознавства</a:t>
            </a:r>
            <a:r>
              <a:rPr lang="ru-RU" sz="1600" dirty="0">
                <a:latin typeface="Franklin Gothic Medium" panose="020B0603020102020204" pitchFamily="34" charset="0"/>
              </a:rPr>
              <a:t>. - 2004. - Т. 12. </a:t>
            </a:r>
            <a:r>
              <a:rPr lang="ru-RU" sz="1600" dirty="0" smtClean="0">
                <a:latin typeface="Franklin Gothic Medium" panose="020B0603020102020204" pitchFamily="34" charset="0"/>
              </a:rPr>
              <a:t>– </a:t>
            </a:r>
          </a:p>
          <a:p>
            <a:r>
              <a:rPr lang="ru-RU" sz="1600" dirty="0" smtClean="0">
                <a:latin typeface="Franklin Gothic Medium" panose="020B0603020102020204" pitchFamily="34" charset="0"/>
              </a:rPr>
              <a:t>С</a:t>
            </a:r>
            <a:r>
              <a:rPr lang="ru-RU" sz="1600" dirty="0">
                <a:latin typeface="Franklin Gothic Medium" panose="020B0603020102020204" pitchFamily="34" charset="0"/>
              </a:rPr>
              <a:t>. 216-221. </a:t>
            </a:r>
            <a:endParaRPr lang="x-none" sz="1600" dirty="0">
              <a:latin typeface="Franklin Gothic Medium" panose="020B0603020102020204" pitchFamily="34" charset="0"/>
            </a:endParaRPr>
          </a:p>
        </p:txBody>
      </p:sp>
      <p:sp>
        <p:nvSpPr>
          <p:cNvPr id="4" name="Прямоугольник 3">
            <a:extLst>
              <a:ext uri="{FF2B5EF4-FFF2-40B4-BE49-F238E27FC236}">
                <a16:creationId xmlns="" xmlns:a16="http://schemas.microsoft.com/office/drawing/2014/main" id="{5C236344-F0FF-4052-8E8D-09E7ACBD888E}"/>
              </a:ext>
            </a:extLst>
          </p:cNvPr>
          <p:cNvSpPr/>
          <p:nvPr/>
        </p:nvSpPr>
        <p:spPr>
          <a:xfrm>
            <a:off x="2986454" y="3793906"/>
            <a:ext cx="5087034" cy="338554"/>
          </a:xfrm>
          <a:prstGeom prst="rect">
            <a:avLst/>
          </a:prstGeom>
        </p:spPr>
        <p:txBody>
          <a:bodyPr wrap="none">
            <a:spAutoFit/>
          </a:bodyPr>
          <a:lstStyle/>
          <a:p>
            <a:r>
              <a:rPr lang="x-none" sz="1600" dirty="0">
                <a:latin typeface="Franklin Gothic Medium" panose="020B0603020102020204" pitchFamily="34" charset="0"/>
              </a:rPr>
              <a:t>https://tovtry.com/ua/history/statti/postati/petrov.htm</a:t>
            </a:r>
          </a:p>
        </p:txBody>
      </p:sp>
      <p:sp>
        <p:nvSpPr>
          <p:cNvPr id="8" name="Прямоугольник 7">
            <a:extLst>
              <a:ext uri="{FF2B5EF4-FFF2-40B4-BE49-F238E27FC236}">
                <a16:creationId xmlns="" xmlns:a16="http://schemas.microsoft.com/office/drawing/2014/main" id="{477697F6-04BD-49A6-9799-2B268B5BF610}"/>
              </a:ext>
            </a:extLst>
          </p:cNvPr>
          <p:cNvSpPr/>
          <p:nvPr/>
        </p:nvSpPr>
        <p:spPr>
          <a:xfrm>
            <a:off x="2986454" y="4215469"/>
            <a:ext cx="6096000" cy="338554"/>
          </a:xfrm>
          <a:prstGeom prst="rect">
            <a:avLst/>
          </a:prstGeom>
        </p:spPr>
        <p:txBody>
          <a:bodyPr>
            <a:spAutoFit/>
          </a:bodyPr>
          <a:lstStyle/>
          <a:p>
            <a:r>
              <a:rPr lang="x-none" sz="1600" dirty="0">
                <a:latin typeface="Franklin Gothic Medium" panose="020B0603020102020204" pitchFamily="34" charset="0"/>
              </a:rPr>
              <a:t>http</a:t>
            </a:r>
            <a:r>
              <a:rPr lang="x-none" sz="1600">
                <a:latin typeface="Franklin Gothic Medium" panose="020B0603020102020204" pitchFamily="34" charset="0"/>
              </a:rPr>
              <a:t>://</a:t>
            </a:r>
            <a:r>
              <a:rPr lang="x-none" sz="1600" smtClean="0">
                <a:latin typeface="Franklin Gothic Medium" panose="020B0603020102020204" pitchFamily="34" charset="0"/>
              </a:rPr>
              <a:t>ube.nlu.org.ua/article</a:t>
            </a:r>
            <a:endParaRPr lang="x-none" sz="1600" dirty="0">
              <a:latin typeface="Franklin Gothic Medium" panose="020B0603020102020204" pitchFamily="34" charset="0"/>
            </a:endParaRPr>
          </a:p>
        </p:txBody>
      </p:sp>
      <p:sp>
        <p:nvSpPr>
          <p:cNvPr id="7" name="Прямоугольник 6">
            <a:extLst>
              <a:ext uri="{FF2B5EF4-FFF2-40B4-BE49-F238E27FC236}">
                <a16:creationId xmlns="" xmlns:a16="http://schemas.microsoft.com/office/drawing/2014/main" id="{DDED336B-7407-4F10-BA58-FB71051DCFBF}"/>
              </a:ext>
            </a:extLst>
          </p:cNvPr>
          <p:cNvSpPr/>
          <p:nvPr/>
        </p:nvSpPr>
        <p:spPr>
          <a:xfrm>
            <a:off x="2986453" y="1166842"/>
            <a:ext cx="7582585" cy="830997"/>
          </a:xfrm>
          <a:prstGeom prst="rect">
            <a:avLst/>
          </a:prstGeom>
        </p:spPr>
        <p:txBody>
          <a:bodyPr wrap="square">
            <a:spAutoFit/>
          </a:bodyPr>
          <a:lstStyle/>
          <a:p>
            <a:pPr algn="just"/>
            <a:r>
              <a:rPr lang="ru-RU" sz="1600" dirty="0">
                <a:latin typeface="Franklin Gothic Medium" panose="020B0603020102020204" pitchFamily="34" charset="0"/>
                <a:cs typeface="Arial" pitchFamily="34" charset="0"/>
              </a:rPr>
              <a:t>Члени-</a:t>
            </a:r>
            <a:r>
              <a:rPr lang="ru-RU" sz="1600" dirty="0" err="1">
                <a:latin typeface="Franklin Gothic Medium" panose="020B0603020102020204" pitchFamily="34" charset="0"/>
                <a:cs typeface="Arial" pitchFamily="34" charset="0"/>
              </a:rPr>
              <a:t>засновники</a:t>
            </a:r>
            <a:r>
              <a:rPr lang="ru-RU" sz="1600" dirty="0">
                <a:latin typeface="Franklin Gothic Medium" panose="020B0603020102020204" pitchFamily="34" charset="0"/>
                <a:cs typeface="Arial" pitchFamily="34" charset="0"/>
              </a:rPr>
              <a:t> </a:t>
            </a:r>
            <a:r>
              <a:rPr lang="ru-RU" sz="1600" dirty="0" err="1">
                <a:latin typeface="Franklin Gothic Medium" panose="020B0603020102020204" pitchFamily="34" charset="0"/>
                <a:cs typeface="Arial" pitchFamily="34" charset="0"/>
              </a:rPr>
              <a:t>Національної</a:t>
            </a:r>
            <a:r>
              <a:rPr lang="ru-RU" sz="1600" dirty="0">
                <a:latin typeface="Franklin Gothic Medium" panose="020B0603020102020204" pitchFamily="34" charset="0"/>
                <a:cs typeface="Arial" pitchFamily="34" charset="0"/>
              </a:rPr>
              <a:t> </a:t>
            </a:r>
            <a:r>
              <a:rPr lang="ru-RU" sz="1600" dirty="0" err="1">
                <a:latin typeface="Franklin Gothic Medium" panose="020B0603020102020204" pitchFamily="34" charset="0"/>
                <a:cs typeface="Arial" pitchFamily="34" charset="0"/>
              </a:rPr>
              <a:t>академії</a:t>
            </a:r>
            <a:r>
              <a:rPr lang="ru-RU" sz="1600" dirty="0">
                <a:latin typeface="Franklin Gothic Medium" panose="020B0603020102020204" pitchFamily="34" charset="0"/>
                <a:cs typeface="Arial" pitchFamily="34" charset="0"/>
              </a:rPr>
              <a:t> наук </a:t>
            </a:r>
            <a:r>
              <a:rPr lang="ru-RU" sz="1600" dirty="0" err="1">
                <a:latin typeface="Franklin Gothic Medium" panose="020B0603020102020204" pitchFamily="34" charset="0"/>
                <a:cs typeface="Arial" pitchFamily="34" charset="0"/>
              </a:rPr>
              <a:t>України</a:t>
            </a:r>
            <a:r>
              <a:rPr lang="ru-RU" sz="1600" dirty="0">
                <a:latin typeface="Franklin Gothic Medium" panose="020B0603020102020204" pitchFamily="34" charset="0"/>
                <a:cs typeface="Arial" pitchFamily="34" charset="0"/>
              </a:rPr>
              <a:t> [Текст] : </a:t>
            </a:r>
            <a:r>
              <a:rPr lang="ru-RU" sz="1600" dirty="0" err="1">
                <a:latin typeface="Franklin Gothic Medium" panose="020B0603020102020204" pitchFamily="34" charset="0"/>
                <a:cs typeface="Arial" pitchFamily="34" charset="0"/>
              </a:rPr>
              <a:t>зб</a:t>
            </a:r>
            <a:r>
              <a:rPr lang="ru-RU" sz="1600" dirty="0">
                <a:latin typeface="Franklin Gothic Medium" panose="020B0603020102020204" pitchFamily="34" charset="0"/>
                <a:cs typeface="Arial" pitchFamily="34" charset="0"/>
              </a:rPr>
              <a:t>. </a:t>
            </a:r>
            <a:r>
              <a:rPr lang="ru-RU" sz="1600" dirty="0" err="1">
                <a:latin typeface="Franklin Gothic Medium" panose="020B0603020102020204" pitchFamily="34" charset="0"/>
                <a:cs typeface="Arial" pitchFamily="34" charset="0"/>
              </a:rPr>
              <a:t>нарисів</a:t>
            </a:r>
            <a:r>
              <a:rPr lang="ru-RU" sz="1600" dirty="0">
                <a:latin typeface="Franklin Gothic Medium" panose="020B0603020102020204" pitchFamily="34" charset="0"/>
                <a:cs typeface="Arial" pitchFamily="34" charset="0"/>
              </a:rPr>
              <a:t> / </a:t>
            </a:r>
            <a:r>
              <a:rPr lang="ru-RU" sz="1600" dirty="0" err="1">
                <a:latin typeface="Franklin Gothic Medium" panose="020B0603020102020204" pitchFamily="34" charset="0"/>
                <a:cs typeface="Arial" pitchFamily="34" charset="0"/>
              </a:rPr>
              <a:t>Ін</a:t>
            </a:r>
            <a:r>
              <a:rPr lang="ru-RU" sz="1600" dirty="0">
                <a:latin typeface="Franklin Gothic Medium" panose="020B0603020102020204" pitchFamily="34" charset="0"/>
                <a:cs typeface="Arial" pitchFamily="34" charset="0"/>
              </a:rPr>
              <a:t>-т </a:t>
            </a:r>
            <a:r>
              <a:rPr lang="ru-RU" sz="1600" dirty="0" err="1">
                <a:latin typeface="Franklin Gothic Medium" panose="020B0603020102020204" pitchFamily="34" charset="0"/>
                <a:cs typeface="Arial" pitchFamily="34" charset="0"/>
              </a:rPr>
              <a:t>історії</a:t>
            </a:r>
            <a:r>
              <a:rPr lang="ru-RU" sz="1600" dirty="0">
                <a:latin typeface="Franklin Gothic Medium" panose="020B0603020102020204" pitchFamily="34" charset="0"/>
                <a:cs typeface="Arial" pitchFamily="34" charset="0"/>
              </a:rPr>
              <a:t> </a:t>
            </a:r>
            <a:r>
              <a:rPr lang="ru-RU" sz="1600" dirty="0" err="1">
                <a:latin typeface="Franklin Gothic Medium" panose="020B0603020102020204" pitchFamily="34" charset="0"/>
                <a:cs typeface="Arial" pitchFamily="34" charset="0"/>
              </a:rPr>
              <a:t>України</a:t>
            </a:r>
            <a:r>
              <a:rPr lang="ru-RU" sz="1600" dirty="0">
                <a:latin typeface="Franklin Gothic Medium" panose="020B0603020102020204" pitchFamily="34" charset="0"/>
                <a:cs typeface="Arial" pitchFamily="34" charset="0"/>
              </a:rPr>
              <a:t> Нац. акад. наук </a:t>
            </a:r>
            <a:r>
              <a:rPr lang="ru-RU" sz="1600" dirty="0" err="1">
                <a:latin typeface="Franklin Gothic Medium" panose="020B0603020102020204" pitchFamily="34" charset="0"/>
                <a:cs typeface="Arial" pitchFamily="34" charset="0"/>
              </a:rPr>
              <a:t>України</a:t>
            </a:r>
            <a:r>
              <a:rPr lang="ru-RU" sz="1600" dirty="0">
                <a:latin typeface="Franklin Gothic Medium" panose="020B0603020102020204" pitchFamily="34" charset="0"/>
                <a:cs typeface="Arial" pitchFamily="34" charset="0"/>
              </a:rPr>
              <a:t> ; </a:t>
            </a:r>
            <a:r>
              <a:rPr lang="ru-RU" sz="1600" dirty="0" err="1">
                <a:latin typeface="Franklin Gothic Medium" panose="020B0603020102020204" pitchFamily="34" charset="0"/>
                <a:cs typeface="Arial" pitchFamily="34" charset="0"/>
              </a:rPr>
              <a:t>упоряд</a:t>
            </a:r>
            <a:r>
              <a:rPr lang="ru-RU" sz="1600" dirty="0">
                <a:latin typeface="Franklin Gothic Medium" panose="020B0603020102020204" pitchFamily="34" charset="0"/>
                <a:cs typeface="Arial" pitchFamily="34" charset="0"/>
              </a:rPr>
              <a:t>. С. В. </a:t>
            </a:r>
            <a:r>
              <a:rPr lang="ru-RU" sz="1600" dirty="0" err="1">
                <a:latin typeface="Franklin Gothic Medium" panose="020B0603020102020204" pitchFamily="34" charset="0"/>
                <a:cs typeface="Arial" pitchFamily="34" charset="0"/>
              </a:rPr>
              <a:t>Кульчицький</a:t>
            </a:r>
            <a:r>
              <a:rPr lang="ru-RU" sz="1600" dirty="0">
                <a:latin typeface="Franklin Gothic Medium" panose="020B0603020102020204" pitchFamily="34" charset="0"/>
                <a:cs typeface="Arial" pitchFamily="34" charset="0"/>
              </a:rPr>
              <a:t> ; </a:t>
            </a:r>
            <a:r>
              <a:rPr lang="ru-RU" sz="1600" dirty="0" err="1">
                <a:latin typeface="Franklin Gothic Medium" panose="020B0603020102020204" pitchFamily="34" charset="0"/>
                <a:cs typeface="Arial" pitchFamily="34" charset="0"/>
              </a:rPr>
              <a:t>відп</a:t>
            </a:r>
            <a:r>
              <a:rPr lang="ru-RU" sz="1600" dirty="0">
                <a:latin typeface="Franklin Gothic Medium" panose="020B0603020102020204" pitchFamily="34" charset="0"/>
                <a:cs typeface="Arial" pitchFamily="34" charset="0"/>
              </a:rPr>
              <a:t>. ред. </a:t>
            </a:r>
            <a:endParaRPr lang="ru-RU" sz="1600" dirty="0" smtClean="0">
              <a:latin typeface="Franklin Gothic Medium" panose="020B0603020102020204" pitchFamily="34" charset="0"/>
              <a:cs typeface="Arial" pitchFamily="34" charset="0"/>
            </a:endParaRPr>
          </a:p>
          <a:p>
            <a:pPr algn="just"/>
            <a:r>
              <a:rPr lang="ru-RU" sz="1600" dirty="0" smtClean="0">
                <a:latin typeface="Franklin Gothic Medium" panose="020B0603020102020204" pitchFamily="34" charset="0"/>
                <a:cs typeface="Arial" pitchFamily="34" charset="0"/>
              </a:rPr>
              <a:t>В</a:t>
            </a:r>
            <a:r>
              <a:rPr lang="ru-RU" sz="1600" dirty="0">
                <a:latin typeface="Franklin Gothic Medium" panose="020B0603020102020204" pitchFamily="34" charset="0"/>
                <a:cs typeface="Arial" pitchFamily="34" charset="0"/>
              </a:rPr>
              <a:t>. А. </a:t>
            </a:r>
            <a:r>
              <a:rPr lang="ru-RU" sz="1600" dirty="0" err="1">
                <a:latin typeface="Franklin Gothic Medium" panose="020B0603020102020204" pitchFamily="34" charset="0"/>
                <a:cs typeface="Arial" pitchFamily="34" charset="0"/>
              </a:rPr>
              <a:t>Смолій</a:t>
            </a:r>
            <a:r>
              <a:rPr lang="ru-RU" sz="1600" dirty="0">
                <a:latin typeface="Franklin Gothic Medium" panose="020B0603020102020204" pitchFamily="34" charset="0"/>
                <a:cs typeface="Arial" pitchFamily="34" charset="0"/>
              </a:rPr>
              <a:t>. - К. : [</a:t>
            </a:r>
            <a:r>
              <a:rPr lang="ru-RU" sz="1600" dirty="0" err="1">
                <a:latin typeface="Franklin Gothic Medium" panose="020B0603020102020204" pitchFamily="34" charset="0"/>
                <a:cs typeface="Arial" pitchFamily="34" charset="0"/>
              </a:rPr>
              <a:t>б.в</a:t>
            </a:r>
            <a:r>
              <a:rPr lang="ru-RU" sz="1600" dirty="0">
                <a:latin typeface="Franklin Gothic Medium" panose="020B0603020102020204" pitchFamily="34" charset="0"/>
                <a:cs typeface="Arial" pitchFamily="34" charset="0"/>
              </a:rPr>
              <a:t>.], 1998. - 375 с.</a:t>
            </a:r>
            <a:endParaRPr lang="x-none" sz="1600" dirty="0">
              <a:latin typeface="Franklin Gothic Medium" panose="020B0603020102020204" pitchFamily="34" charset="0"/>
            </a:endParaRPr>
          </a:p>
        </p:txBody>
      </p:sp>
      <p:sp>
        <p:nvSpPr>
          <p:cNvPr id="9" name="Прямоугольник 8">
            <a:extLst>
              <a:ext uri="{FF2B5EF4-FFF2-40B4-BE49-F238E27FC236}">
                <a16:creationId xmlns="" xmlns:a16="http://schemas.microsoft.com/office/drawing/2014/main" id="{19AE1F03-B7AC-47D5-B7B0-BECCC33F3AD7}"/>
              </a:ext>
            </a:extLst>
          </p:cNvPr>
          <p:cNvSpPr/>
          <p:nvPr/>
        </p:nvSpPr>
        <p:spPr>
          <a:xfrm>
            <a:off x="2986454" y="510397"/>
            <a:ext cx="2774286" cy="369332"/>
          </a:xfrm>
          <a:prstGeom prst="rect">
            <a:avLst/>
          </a:prstGeom>
        </p:spPr>
        <p:txBody>
          <a:bodyPr wrap="none">
            <a:spAutoFit/>
          </a:bodyPr>
          <a:lstStyle/>
          <a:p>
            <a:pPr algn="r"/>
            <a:r>
              <a:rPr lang="uk-UA" b="1" u="sng" dirty="0">
                <a:solidFill>
                  <a:schemeClr val="bg2">
                    <a:lumMod val="10000"/>
                  </a:schemeClr>
                </a:solidFill>
                <a:latin typeface="Franklin Gothic Medium" panose="020B0603020102020204" pitchFamily="34" charset="0"/>
                <a:cs typeface="Arial" pitchFamily="34" charset="0"/>
              </a:rPr>
              <a:t>Використано  матеріали</a:t>
            </a:r>
            <a:r>
              <a:rPr lang="uk-UA" b="1" dirty="0">
                <a:solidFill>
                  <a:schemeClr val="bg2">
                    <a:lumMod val="10000"/>
                  </a:schemeClr>
                </a:solidFill>
                <a:latin typeface="Franklin Gothic Medium" panose="020B0603020102020204" pitchFamily="34" charset="0"/>
                <a:cs typeface="Arial" pitchFamily="34" charset="0"/>
              </a:rPr>
              <a:t>: </a:t>
            </a:r>
          </a:p>
        </p:txBody>
      </p:sp>
      <p:sp>
        <p:nvSpPr>
          <p:cNvPr id="10" name="Прямоугольник 9">
            <a:extLst>
              <a:ext uri="{FF2B5EF4-FFF2-40B4-BE49-F238E27FC236}">
                <a16:creationId xmlns="" xmlns:a16="http://schemas.microsoft.com/office/drawing/2014/main" id="{F56D7D59-4D22-4B60-90E6-66369567E272}"/>
              </a:ext>
            </a:extLst>
          </p:cNvPr>
          <p:cNvSpPr/>
          <p:nvPr/>
        </p:nvSpPr>
        <p:spPr>
          <a:xfrm>
            <a:off x="2353407" y="5367992"/>
            <a:ext cx="9173307" cy="923330"/>
          </a:xfrm>
          <a:prstGeom prst="rect">
            <a:avLst/>
          </a:prstGeom>
        </p:spPr>
        <p:txBody>
          <a:bodyPr wrap="square">
            <a:spAutoFit/>
          </a:bodyPr>
          <a:lstStyle/>
          <a:p>
            <a:pPr algn="r"/>
            <a:r>
              <a:rPr lang="ru-RU" b="1" dirty="0">
                <a:solidFill>
                  <a:schemeClr val="bg2">
                    <a:lumMod val="10000"/>
                  </a:schemeClr>
                </a:solidFill>
                <a:latin typeface="Franklin Gothic Medium" panose="020B0603020102020204" pitchFamily="34" charset="0"/>
                <a:cs typeface="Arial" pitchFamily="34" charset="0"/>
              </a:rPr>
              <a:t>Книжкова  </a:t>
            </a:r>
            <a:r>
              <a:rPr lang="ru-RU" b="1" dirty="0" err="1">
                <a:solidFill>
                  <a:schemeClr val="bg2">
                    <a:lumMod val="10000"/>
                  </a:schemeClr>
                </a:solidFill>
                <a:latin typeface="Franklin Gothic Medium" panose="020B0603020102020204" pitchFamily="34" charset="0"/>
                <a:cs typeface="Arial" pitchFamily="34" charset="0"/>
              </a:rPr>
              <a:t>виставка</a:t>
            </a:r>
            <a:r>
              <a:rPr lang="ru-RU" b="1" dirty="0">
                <a:solidFill>
                  <a:schemeClr val="bg2">
                    <a:lumMod val="10000"/>
                  </a:schemeClr>
                </a:solidFill>
                <a:latin typeface="Franklin Gothic Medium" panose="020B0603020102020204" pitchFamily="34" charset="0"/>
                <a:cs typeface="Arial" pitchFamily="34" charset="0"/>
              </a:rPr>
              <a:t>  </a:t>
            </a:r>
            <a:r>
              <a:rPr lang="ru-RU" b="1" dirty="0" err="1">
                <a:solidFill>
                  <a:schemeClr val="bg2">
                    <a:lumMod val="10000"/>
                  </a:schemeClr>
                </a:solidFill>
                <a:latin typeface="Franklin Gothic Medium" panose="020B0603020102020204" pitchFamily="34" charset="0"/>
                <a:cs typeface="Arial" pitchFamily="34" charset="0"/>
              </a:rPr>
              <a:t>підготовлена</a:t>
            </a:r>
            <a:r>
              <a:rPr lang="ru-RU" b="1" dirty="0">
                <a:solidFill>
                  <a:schemeClr val="bg2">
                    <a:lumMod val="10000"/>
                  </a:schemeClr>
                </a:solidFill>
                <a:latin typeface="Franklin Gothic Medium" panose="020B0603020102020204" pitchFamily="34" charset="0"/>
                <a:cs typeface="Arial" pitchFamily="34" charset="0"/>
              </a:rPr>
              <a:t>  </a:t>
            </a:r>
            <a:r>
              <a:rPr lang="ru-RU" b="1" dirty="0" err="1">
                <a:solidFill>
                  <a:schemeClr val="bg2">
                    <a:lumMod val="10000"/>
                  </a:schemeClr>
                </a:solidFill>
                <a:latin typeface="Franklin Gothic Medium" panose="020B0603020102020204" pitchFamily="34" charset="0"/>
                <a:cs typeface="Arial" pitchFamily="34" charset="0"/>
              </a:rPr>
              <a:t>Відділом</a:t>
            </a:r>
            <a:r>
              <a:rPr lang="ru-RU" b="1" dirty="0">
                <a:solidFill>
                  <a:schemeClr val="bg2">
                    <a:lumMod val="10000"/>
                  </a:schemeClr>
                </a:solidFill>
                <a:latin typeface="Franklin Gothic Medium" panose="020B0603020102020204" pitchFamily="34" charset="0"/>
                <a:cs typeface="Arial" pitchFamily="34" charset="0"/>
              </a:rPr>
              <a:t>  </a:t>
            </a:r>
            <a:r>
              <a:rPr lang="ru-RU" b="1" dirty="0" err="1">
                <a:solidFill>
                  <a:schemeClr val="bg2">
                    <a:lumMod val="10000"/>
                  </a:schemeClr>
                </a:solidFill>
                <a:latin typeface="Franklin Gothic Medium" panose="020B0603020102020204" pitchFamily="34" charset="0"/>
                <a:cs typeface="Arial" pitchFamily="34" charset="0"/>
              </a:rPr>
              <a:t>соціокультурної</a:t>
            </a:r>
            <a:r>
              <a:rPr lang="ru-RU" b="1" dirty="0">
                <a:solidFill>
                  <a:schemeClr val="bg2">
                    <a:lumMod val="10000"/>
                  </a:schemeClr>
                </a:solidFill>
                <a:latin typeface="Franklin Gothic Medium" panose="020B0603020102020204" pitchFamily="34" charset="0"/>
                <a:cs typeface="Arial" pitchFamily="34" charset="0"/>
              </a:rPr>
              <a:t>  </a:t>
            </a:r>
            <a:r>
              <a:rPr lang="ru-RU" b="1" dirty="0" err="1">
                <a:solidFill>
                  <a:schemeClr val="bg2">
                    <a:lumMod val="10000"/>
                  </a:schemeClr>
                </a:solidFill>
                <a:latin typeface="Franklin Gothic Medium" panose="020B0603020102020204" pitchFamily="34" charset="0"/>
                <a:cs typeface="Arial" pitchFamily="34" charset="0"/>
              </a:rPr>
              <a:t>діяльності</a:t>
            </a:r>
            <a:endParaRPr lang="ru-RU" b="1" dirty="0">
              <a:solidFill>
                <a:schemeClr val="bg2">
                  <a:lumMod val="10000"/>
                </a:schemeClr>
              </a:solidFill>
              <a:latin typeface="Franklin Gothic Medium" panose="020B0603020102020204" pitchFamily="34" charset="0"/>
              <a:cs typeface="Arial" pitchFamily="34" charset="0"/>
            </a:endParaRPr>
          </a:p>
          <a:p>
            <a:pPr algn="r"/>
            <a:r>
              <a:rPr lang="ru-RU" b="1" dirty="0" err="1">
                <a:solidFill>
                  <a:schemeClr val="bg2">
                    <a:lumMod val="10000"/>
                  </a:schemeClr>
                </a:solidFill>
                <a:latin typeface="Franklin Gothic Medium" panose="020B0603020102020204" pitchFamily="34" charset="0"/>
                <a:cs typeface="Arial" pitchFamily="34" charset="0"/>
              </a:rPr>
              <a:t>Всі</a:t>
            </a:r>
            <a:r>
              <a:rPr lang="ru-RU" b="1" dirty="0">
                <a:solidFill>
                  <a:schemeClr val="bg2">
                    <a:lumMod val="10000"/>
                  </a:schemeClr>
                </a:solidFill>
                <a:latin typeface="Franklin Gothic Medium" panose="020B0603020102020204" pitchFamily="34" charset="0"/>
                <a:cs typeface="Arial" pitchFamily="34" charset="0"/>
              </a:rPr>
              <a:t> права </a:t>
            </a:r>
            <a:r>
              <a:rPr lang="ru-RU" b="1" dirty="0" err="1">
                <a:solidFill>
                  <a:schemeClr val="bg2">
                    <a:lumMod val="10000"/>
                  </a:schemeClr>
                </a:solidFill>
                <a:latin typeface="Franklin Gothic Medium" panose="020B0603020102020204" pitchFamily="34" charset="0"/>
                <a:cs typeface="Arial" pitchFamily="34" charset="0"/>
              </a:rPr>
              <a:t>захищені</a:t>
            </a:r>
            <a:r>
              <a:rPr lang="ru-RU" b="1" dirty="0">
                <a:solidFill>
                  <a:schemeClr val="bg2">
                    <a:lumMod val="10000"/>
                  </a:schemeClr>
                </a:solidFill>
                <a:latin typeface="Franklin Gothic Medium" panose="020B0603020102020204" pitchFamily="34" charset="0"/>
                <a:cs typeface="Arial" pitchFamily="34" charset="0"/>
              </a:rPr>
              <a:t> © </a:t>
            </a:r>
            <a:r>
              <a:rPr lang="ru-RU" b="1" dirty="0" smtClean="0">
                <a:solidFill>
                  <a:schemeClr val="bg2">
                    <a:lumMod val="10000"/>
                  </a:schemeClr>
                </a:solidFill>
                <a:latin typeface="Franklin Gothic Medium" panose="020B0603020102020204" pitchFamily="34" charset="0"/>
                <a:cs typeface="Arial" pitchFamily="34" charset="0"/>
              </a:rPr>
              <a:t>ВСКД </a:t>
            </a:r>
            <a:r>
              <a:rPr lang="ru-RU" b="1" dirty="0">
                <a:solidFill>
                  <a:schemeClr val="bg2">
                    <a:lumMod val="10000"/>
                  </a:schemeClr>
                </a:solidFill>
                <a:latin typeface="Franklin Gothic Medium" panose="020B0603020102020204" pitchFamily="34" charset="0"/>
                <a:cs typeface="Arial" pitchFamily="34" charset="0"/>
              </a:rPr>
              <a:t>НБУВ </a:t>
            </a:r>
            <a:endParaRPr lang="ru-RU" b="1" dirty="0" smtClean="0">
              <a:solidFill>
                <a:schemeClr val="bg2">
                  <a:lumMod val="10000"/>
                </a:schemeClr>
              </a:solidFill>
              <a:latin typeface="Franklin Gothic Medium" panose="020B0603020102020204" pitchFamily="34" charset="0"/>
              <a:cs typeface="Arial" pitchFamily="34" charset="0"/>
            </a:endParaRPr>
          </a:p>
          <a:p>
            <a:pPr algn="r"/>
            <a:r>
              <a:rPr lang="ru-RU" b="1" dirty="0" err="1" smtClean="0">
                <a:solidFill>
                  <a:schemeClr val="bg2">
                    <a:lumMod val="10000"/>
                  </a:schemeClr>
                </a:solidFill>
                <a:latin typeface="Franklin Gothic Medium" panose="020B0603020102020204" pitchFamily="34" charset="0"/>
                <a:cs typeface="Arial" pitchFamily="34" charset="0"/>
              </a:rPr>
              <a:t>провідний</a:t>
            </a:r>
            <a:r>
              <a:rPr lang="ru-RU" b="1" dirty="0" smtClean="0">
                <a:solidFill>
                  <a:schemeClr val="bg2">
                    <a:lumMod val="10000"/>
                  </a:schemeClr>
                </a:solidFill>
                <a:latin typeface="Franklin Gothic Medium" panose="020B0603020102020204" pitchFamily="34" charset="0"/>
                <a:cs typeface="Arial" pitchFamily="34" charset="0"/>
              </a:rPr>
              <a:t> </a:t>
            </a:r>
            <a:r>
              <a:rPr lang="ru-RU" b="1" dirty="0" err="1" smtClean="0">
                <a:solidFill>
                  <a:schemeClr val="bg2">
                    <a:lumMod val="10000"/>
                  </a:schemeClr>
                </a:solidFill>
                <a:latin typeface="Franklin Gothic Medium" panose="020B0603020102020204" pitchFamily="34" charset="0"/>
                <a:cs typeface="Arial" pitchFamily="34" charset="0"/>
              </a:rPr>
              <a:t>бібліотекар</a:t>
            </a:r>
            <a:r>
              <a:rPr lang="ru-RU" b="1" dirty="0" smtClean="0">
                <a:solidFill>
                  <a:schemeClr val="bg2">
                    <a:lumMod val="10000"/>
                  </a:schemeClr>
                </a:solidFill>
                <a:latin typeface="Franklin Gothic Medium" panose="020B0603020102020204" pitchFamily="34" charset="0"/>
                <a:cs typeface="Arial" pitchFamily="34" charset="0"/>
              </a:rPr>
              <a:t> </a:t>
            </a:r>
            <a:r>
              <a:rPr lang="ru-RU" b="1" dirty="0" err="1" smtClean="0">
                <a:solidFill>
                  <a:schemeClr val="bg2">
                    <a:lumMod val="10000"/>
                  </a:schemeClr>
                </a:solidFill>
                <a:latin typeface="Franklin Gothic Medium" panose="020B0603020102020204" pitchFamily="34" charset="0"/>
                <a:cs typeface="Arial" pitchFamily="34" charset="0"/>
              </a:rPr>
              <a:t>Білецька</a:t>
            </a:r>
            <a:r>
              <a:rPr lang="ru-RU" b="1" dirty="0" smtClean="0">
                <a:solidFill>
                  <a:schemeClr val="bg2">
                    <a:lumMod val="10000"/>
                  </a:schemeClr>
                </a:solidFill>
                <a:latin typeface="Franklin Gothic Medium" panose="020B0603020102020204" pitchFamily="34" charset="0"/>
                <a:cs typeface="Arial" pitchFamily="34" charset="0"/>
              </a:rPr>
              <a:t>  Л. Д</a:t>
            </a:r>
            <a:r>
              <a:rPr lang="ru-RU" b="1" dirty="0">
                <a:solidFill>
                  <a:schemeClr val="bg2">
                    <a:lumMod val="10000"/>
                  </a:schemeClr>
                </a:solidFill>
                <a:latin typeface="Franklin Gothic Medium" panose="020B0603020102020204" pitchFamily="34" charset="0"/>
                <a:cs typeface="Arial" pitchFamily="34" charset="0"/>
              </a:rPr>
              <a:t>.</a:t>
            </a:r>
          </a:p>
        </p:txBody>
      </p:sp>
    </p:spTree>
    <p:extLst>
      <p:ext uri="{BB962C8B-B14F-4D97-AF65-F5344CB8AC3E}">
        <p14:creationId xmlns="" xmlns:p14="http://schemas.microsoft.com/office/powerpoint/2010/main" val="172856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FA3DBCE6-7807-4207-A2A1-4AAFF38A2B72}"/>
              </a:ext>
            </a:extLst>
          </p:cNvPr>
          <p:cNvSpPr/>
          <p:nvPr/>
        </p:nvSpPr>
        <p:spPr>
          <a:xfrm>
            <a:off x="202222" y="476171"/>
            <a:ext cx="11820306" cy="1200329"/>
          </a:xfrm>
          <a:prstGeom prst="rect">
            <a:avLst/>
          </a:prstGeom>
        </p:spPr>
        <p:txBody>
          <a:bodyPr wrap="square">
            <a:spAutoFit/>
          </a:bodyPr>
          <a:lstStyle/>
          <a:p>
            <a:pPr algn="just"/>
            <a:r>
              <a:rPr lang="uk-UA" dirty="0">
                <a:solidFill>
                  <a:srgbClr val="000000"/>
                </a:solidFill>
                <a:latin typeface="Lucida Sans Unicode" panose="020B0602030504020204" pitchFamily="34" charset="0"/>
                <a:ea typeface="Lucida Sans Unicode" panose="020B0602030504020204" pitchFamily="34" charset="0"/>
                <a:cs typeface="Lucida Sans Unicode" panose="020B0602030504020204" pitchFamily="34" charset="0"/>
              </a:rPr>
              <a:t> </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Ч</a:t>
            </a:r>
            <a:r>
              <a:rPr lang="uk-UA" dirty="0">
                <a:latin typeface="Franklin Gothic Medium" panose="020B0603020102020204" pitchFamily="34" charset="0"/>
              </a:rPr>
              <a:t>итати та писати </a:t>
            </a:r>
            <a:r>
              <a:rPr lang="uk-UA" dirty="0" smtClean="0">
                <a:latin typeface="Franklin Gothic Medium" panose="020B0603020102020204" pitchFamily="34" charset="0"/>
              </a:rPr>
              <a:t>майбутнього академіка </a:t>
            </a:r>
            <a:r>
              <a:rPr lang="uk-UA" dirty="0">
                <a:latin typeface="Franklin Gothic Medium" panose="020B0603020102020204" pitchFamily="34" charset="0"/>
              </a:rPr>
              <a:t>навчив його брат Федір.</a:t>
            </a:r>
            <a:r>
              <a:rPr lang="en-US" dirty="0">
                <a:latin typeface="Franklin Gothic Medium" panose="020B0603020102020204" pitchFamily="34" charset="0"/>
              </a:rPr>
              <a:t> </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Першими книгами, які пильно й уважно мусив багато  разів перечитати для хворої матері малий Микола, були „</a:t>
            </a:r>
            <a:r>
              <a:rPr lang="uk-UA" dirty="0" err="1">
                <a:latin typeface="Franklin Gothic Medium" panose="020B0603020102020204" pitchFamily="34" charset="0"/>
                <a:ea typeface="Lucida Sans Unicode" panose="020B0602030504020204" pitchFamily="34" charset="0"/>
                <a:cs typeface="Lucida Sans Unicode" panose="020B0602030504020204" pitchFamily="34" charset="0"/>
              </a:rPr>
              <a:t>Четьї</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-Мінеї“ </a:t>
            </a:r>
            <a:r>
              <a:rPr lang="uk-UA" dirty="0" err="1">
                <a:latin typeface="Franklin Gothic Medium" panose="020B0603020102020204" pitchFamily="34" charset="0"/>
                <a:ea typeface="Lucida Sans Unicode" panose="020B0602030504020204" pitchFamily="34" charset="0"/>
                <a:cs typeface="Lucida Sans Unicode" panose="020B0602030504020204" pitchFamily="34" charset="0"/>
              </a:rPr>
              <a:t>св</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 </a:t>
            </a:r>
            <a:r>
              <a:rPr lang="uk-UA" dirty="0" err="1">
                <a:latin typeface="Franklin Gothic Medium" panose="020B0603020102020204" pitchFamily="34" charset="0"/>
                <a:ea typeface="Lucida Sans Unicode" panose="020B0602030504020204" pitchFamily="34" charset="0"/>
                <a:cs typeface="Lucida Sans Unicode" panose="020B0602030504020204" pitchFamily="34" charset="0"/>
              </a:rPr>
              <a:t>Димитрія</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 Ростовського і „Пролог". </a:t>
            </a:r>
            <a:r>
              <a:rPr lang="uk-UA" dirty="0">
                <a:latin typeface="Franklin Gothic Medium" panose="020B0603020102020204" pitchFamily="34" charset="0"/>
              </a:rPr>
              <a:t> У своїх мемуарах  «Спогади старого археолога», надрукованих в 1918 р., М. І. Петров писав, що ще в дитинстві «</a:t>
            </a:r>
            <a:r>
              <a:rPr lang="uk-UA" i="1" dirty="0" err="1">
                <a:latin typeface="Franklin Gothic Medium" panose="020B0603020102020204" pitchFamily="34" charset="0"/>
              </a:rPr>
              <a:t>полюбил</a:t>
            </a:r>
            <a:r>
              <a:rPr lang="uk-UA" i="1" dirty="0">
                <a:latin typeface="Franklin Gothic Medium" panose="020B0603020102020204" pitchFamily="34" charset="0"/>
              </a:rPr>
              <a:t> книгу во </a:t>
            </a:r>
            <a:r>
              <a:rPr lang="uk-UA" i="1" dirty="0" err="1">
                <a:latin typeface="Franklin Gothic Medium" panose="020B0603020102020204" pitchFamily="34" charset="0"/>
              </a:rPr>
              <a:t>всех</a:t>
            </a:r>
            <a:r>
              <a:rPr lang="uk-UA" i="1" dirty="0">
                <a:latin typeface="Franklin Gothic Medium" panose="020B0603020102020204" pitchFamily="34" charset="0"/>
              </a:rPr>
              <a:t> </a:t>
            </a:r>
            <a:r>
              <a:rPr lang="uk-UA" i="1" dirty="0" err="1">
                <a:latin typeface="Franklin Gothic Medium" panose="020B0603020102020204" pitchFamily="34" charset="0"/>
              </a:rPr>
              <a:t>ее</a:t>
            </a:r>
            <a:r>
              <a:rPr lang="uk-UA" i="1" dirty="0">
                <a:latin typeface="Franklin Gothic Medium" panose="020B0603020102020204" pitchFamily="34" charset="0"/>
              </a:rPr>
              <a:t> видах, </a:t>
            </a:r>
            <a:r>
              <a:rPr lang="uk-UA" i="1" dirty="0" err="1">
                <a:latin typeface="Franklin Gothic Medium" panose="020B0603020102020204" pitchFamily="34" charset="0"/>
              </a:rPr>
              <a:t>т.е</a:t>
            </a:r>
            <a:r>
              <a:rPr lang="uk-UA" i="1" dirty="0">
                <a:latin typeface="Franklin Gothic Medium" panose="020B0603020102020204" pitchFamily="34" charset="0"/>
              </a:rPr>
              <a:t>. в </a:t>
            </a:r>
            <a:r>
              <a:rPr lang="uk-UA" i="1" dirty="0" err="1">
                <a:latin typeface="Franklin Gothic Medium" panose="020B0603020102020204" pitchFamily="34" charset="0"/>
              </a:rPr>
              <a:t>печатном</a:t>
            </a:r>
            <a:r>
              <a:rPr lang="uk-UA" i="1" dirty="0">
                <a:latin typeface="Franklin Gothic Medium" panose="020B0603020102020204" pitchFamily="34" charset="0"/>
              </a:rPr>
              <a:t> и </a:t>
            </a:r>
            <a:r>
              <a:rPr lang="uk-UA" i="1" dirty="0" err="1">
                <a:latin typeface="Franklin Gothic Medium" panose="020B0603020102020204" pitchFamily="34" charset="0"/>
              </a:rPr>
              <a:t>письменном</a:t>
            </a:r>
            <a:r>
              <a:rPr lang="uk-UA" i="1" dirty="0">
                <a:latin typeface="Franklin Gothic Medium" panose="020B0603020102020204" pitchFamily="34" charset="0"/>
              </a:rPr>
              <a:t>».</a:t>
            </a:r>
            <a:endParaRPr lang="x-none" i="1" dirty="0">
              <a:latin typeface="Franklin Gothic Medium" panose="020B0603020102020204" pitchFamily="34" charset="0"/>
            </a:endParaRPr>
          </a:p>
        </p:txBody>
      </p:sp>
      <p:pic>
        <p:nvPicPr>
          <p:cNvPr id="8" name="Рисунок 7">
            <a:extLst>
              <a:ext uri="{FF2B5EF4-FFF2-40B4-BE49-F238E27FC236}">
                <a16:creationId xmlns="" xmlns:a16="http://schemas.microsoft.com/office/drawing/2014/main" id="{D478364E-AE61-486B-AB4D-C20A5ABFFCCB}"/>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518551" y="2731730"/>
            <a:ext cx="2479432" cy="3537801"/>
          </a:xfrm>
          <a:prstGeom prst="rect">
            <a:avLst/>
          </a:prstGeom>
          <a:ln w="28575">
            <a:solidFill>
              <a:srgbClr val="674C3B"/>
            </a:solidFill>
          </a:ln>
          <a:effectLst>
            <a:outerShdw blurRad="63500" sx="102000" sy="102000" algn="ctr" rotWithShape="0">
              <a:prstClr val="black">
                <a:alpha val="40000"/>
              </a:prstClr>
            </a:outerShdw>
          </a:effectLst>
        </p:spPr>
      </p:pic>
      <p:pic>
        <p:nvPicPr>
          <p:cNvPr id="4" name="Рисунок 3">
            <a:extLst>
              <a:ext uri="{FF2B5EF4-FFF2-40B4-BE49-F238E27FC236}">
                <a16:creationId xmlns="" xmlns:a16="http://schemas.microsoft.com/office/drawing/2014/main" id="{E7AAE595-1670-4207-84CE-A87154763721}"/>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t="10916" b="6966"/>
          <a:stretch/>
        </p:blipFill>
        <p:spPr>
          <a:xfrm>
            <a:off x="202222" y="1827641"/>
            <a:ext cx="2479432" cy="3545562"/>
          </a:xfrm>
          <a:prstGeom prst="rect">
            <a:avLst/>
          </a:prstGeom>
          <a:ln w="28575">
            <a:solidFill>
              <a:srgbClr val="674C3B"/>
            </a:solidFill>
          </a:ln>
          <a:effectLst>
            <a:outerShdw blurRad="63500" sx="102000" sy="102000" algn="ctr" rotWithShape="0">
              <a:prstClr val="black">
                <a:alpha val="40000"/>
              </a:prstClr>
            </a:outerShdw>
          </a:effectLst>
        </p:spPr>
      </p:pic>
      <p:pic>
        <p:nvPicPr>
          <p:cNvPr id="12" name="Рисунок 11">
            <a:extLst>
              <a:ext uri="{FF2B5EF4-FFF2-40B4-BE49-F238E27FC236}">
                <a16:creationId xmlns="" xmlns:a16="http://schemas.microsoft.com/office/drawing/2014/main" id="{5D04842A-6AB1-4643-A7AD-2709EC3C1A80}"/>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7516534" y="2737772"/>
            <a:ext cx="4505994" cy="3525715"/>
          </a:xfrm>
          <a:prstGeom prst="rect">
            <a:avLst/>
          </a:prstGeom>
          <a:ln w="28575">
            <a:solidFill>
              <a:srgbClr val="674C3B"/>
            </a:solidFill>
          </a:ln>
          <a:effectLst>
            <a:outerShdw blurRad="63500" sx="102000" sy="102000" algn="ctr" rotWithShape="0">
              <a:prstClr val="black">
                <a:alpha val="40000"/>
              </a:prstClr>
            </a:outerShdw>
          </a:effectLst>
        </p:spPr>
      </p:pic>
      <p:pic>
        <p:nvPicPr>
          <p:cNvPr id="10" name="Рисунок 9">
            <a:extLst>
              <a:ext uri="{FF2B5EF4-FFF2-40B4-BE49-F238E27FC236}">
                <a16:creationId xmlns="" xmlns:a16="http://schemas.microsoft.com/office/drawing/2014/main" id="{2525401B-5C43-4FC9-B900-5E7559D789BA}"/>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5306042" y="1827641"/>
            <a:ext cx="2417380" cy="3429000"/>
          </a:xfrm>
          <a:prstGeom prst="rect">
            <a:avLst/>
          </a:prstGeom>
          <a:ln w="28575">
            <a:solidFill>
              <a:srgbClr val="674C3B"/>
            </a:solidFill>
          </a:ln>
          <a:effectLst>
            <a:outerShdw blurRad="63500" sx="102000" sy="102000" algn="ctr" rotWithShape="0">
              <a:prstClr val="black">
                <a:alpha val="40000"/>
              </a:prstClr>
            </a:outerShdw>
          </a:effectLst>
        </p:spPr>
      </p:pic>
      <p:sp>
        <p:nvSpPr>
          <p:cNvPr id="3" name="Прямоугольник 2">
            <a:extLst>
              <a:ext uri="{FF2B5EF4-FFF2-40B4-BE49-F238E27FC236}">
                <a16:creationId xmlns="" xmlns:a16="http://schemas.microsoft.com/office/drawing/2014/main" id="{36E4307F-1E22-4ED1-806F-02339219E606}"/>
              </a:ext>
            </a:extLst>
          </p:cNvPr>
          <p:cNvSpPr/>
          <p:nvPr/>
        </p:nvSpPr>
        <p:spPr>
          <a:xfrm>
            <a:off x="424157" y="5524344"/>
            <a:ext cx="1574085" cy="400110"/>
          </a:xfrm>
          <a:prstGeom prst="rect">
            <a:avLst/>
          </a:prstGeom>
        </p:spPr>
        <p:txBody>
          <a:bodyPr wrap="none">
            <a:spAutoFit/>
          </a:bodyPr>
          <a:lstStyle/>
          <a:p>
            <a:r>
              <a:rPr lang="x-none" sz="2000" dirty="0">
                <a:latin typeface="Franklin Gothic Medium" panose="020B0603020102020204" pitchFamily="34" charset="0"/>
              </a:rPr>
              <a:t>В 342109</a:t>
            </a:r>
            <a:r>
              <a:rPr lang="uk-UA" sz="2000" dirty="0">
                <a:latin typeface="Franklin Gothic Medium" panose="020B0603020102020204" pitchFamily="34" charset="0"/>
              </a:rPr>
              <a:t>/</a:t>
            </a:r>
            <a:r>
              <a:rPr lang="x-none" sz="2000" dirty="0">
                <a:latin typeface="Franklin Gothic Medium" panose="020B0603020102020204" pitchFamily="34" charset="0"/>
              </a:rPr>
              <a:t>1</a:t>
            </a:r>
          </a:p>
        </p:txBody>
      </p:sp>
      <p:sp>
        <p:nvSpPr>
          <p:cNvPr id="7" name="Прямоугольник 6">
            <a:extLst>
              <a:ext uri="{FF2B5EF4-FFF2-40B4-BE49-F238E27FC236}">
                <a16:creationId xmlns="" xmlns:a16="http://schemas.microsoft.com/office/drawing/2014/main" id="{4C8927EF-DAB9-4603-9DB9-E170674CA1D0}"/>
              </a:ext>
            </a:extLst>
          </p:cNvPr>
          <p:cNvSpPr/>
          <p:nvPr/>
        </p:nvSpPr>
        <p:spPr>
          <a:xfrm>
            <a:off x="5876354" y="5518326"/>
            <a:ext cx="1437958" cy="400110"/>
          </a:xfrm>
          <a:prstGeom prst="rect">
            <a:avLst/>
          </a:prstGeom>
        </p:spPr>
        <p:txBody>
          <a:bodyPr wrap="none">
            <a:spAutoFit/>
          </a:bodyPr>
          <a:lstStyle/>
          <a:p>
            <a:r>
              <a:rPr lang="x-none" sz="2000" dirty="0">
                <a:latin typeface="Franklin Gothic Medium" panose="020B0603020102020204" pitchFamily="34" charset="0"/>
              </a:rPr>
              <a:t>Ва 588070</a:t>
            </a:r>
          </a:p>
        </p:txBody>
      </p:sp>
    </p:spTree>
    <p:extLst>
      <p:ext uri="{BB962C8B-B14F-4D97-AF65-F5344CB8AC3E}">
        <p14:creationId xmlns="" xmlns:p14="http://schemas.microsoft.com/office/powerpoint/2010/main" val="134102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C4DF0DFD-40F9-4D79-A539-020EA015D1F0}"/>
              </a:ext>
            </a:extLst>
          </p:cNvPr>
          <p:cNvSpPr/>
          <p:nvPr/>
        </p:nvSpPr>
        <p:spPr>
          <a:xfrm>
            <a:off x="806440" y="291392"/>
            <a:ext cx="10579119" cy="1477328"/>
          </a:xfrm>
          <a:prstGeom prst="rect">
            <a:avLst/>
          </a:prstGeom>
        </p:spPr>
        <p:txBody>
          <a:bodyPr wrap="square">
            <a:spAutoFit/>
          </a:bodyPr>
          <a:lstStyle/>
          <a:p>
            <a:pPr marL="25400" marR="38100" indent="330200" algn="just">
              <a:spcBef>
                <a:spcPts val="900"/>
              </a:spcBef>
              <a:spcAft>
                <a:spcPts val="0"/>
              </a:spcAft>
            </a:pP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Частими й дуже бажаними гостями в убогій оселі матері М. </a:t>
            </a:r>
            <a:r>
              <a:rPr lang="ru-RU" dirty="0">
                <a:latin typeface="Franklin Gothic Medium" panose="020B0603020102020204" pitchFamily="34" charset="0"/>
                <a:ea typeface="Lucida Sans Unicode" panose="020B0602030504020204" pitchFamily="34" charset="0"/>
                <a:cs typeface="Lucida Sans Unicode" panose="020B0602030504020204" pitchFamily="34" charset="0"/>
              </a:rPr>
              <a:t>Петрова</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 були різні старці, що мандрували по селах </a:t>
            </a:r>
            <a:r>
              <a:rPr lang="uk-UA" dirty="0" smtClean="0">
                <a:latin typeface="Franklin Gothic Medium" panose="020B0603020102020204" pitchFamily="34" charset="0"/>
                <a:ea typeface="Lucida Sans Unicode" panose="020B0602030504020204" pitchFamily="34" charset="0"/>
                <a:cs typeface="Lucida Sans Unicode" panose="020B0602030504020204" pitchFamily="34" charset="0"/>
              </a:rPr>
              <a:t>і містах, </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переходячи від церкви до церкви, від монастиря до монастиря</a:t>
            </a:r>
            <a:r>
              <a:rPr lang="uk-UA" i="1" spc="-150" dirty="0">
                <a:latin typeface="Franklin Gothic Medium" panose="020B0603020102020204" pitchFamily="34" charset="0"/>
                <a:ea typeface="Lucida Sans Unicode" panose="020B0602030504020204" pitchFamily="34" charset="0"/>
                <a:cs typeface="Lucida Sans Unicode" panose="020B0602030504020204" pitchFamily="34" charset="0"/>
              </a:rPr>
              <a:t>.</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 Саме від цих старців малий Микола наслухався цікавих оповідань, різних легенд, духовних псалмів, кантів, віршів і таким чином змалечку мав змогу познайомитися з видатними зразками старовинної літератури, над якою він потім так багато працював і якій він потім </a:t>
            </a:r>
            <a:r>
              <a:rPr lang="uk-UA" dirty="0" smtClean="0">
                <a:latin typeface="Franklin Gothic Medium" panose="020B0603020102020204" pitchFamily="34" charset="0"/>
                <a:ea typeface="Lucida Sans Unicode" panose="020B0602030504020204" pitchFamily="34" charset="0"/>
                <a:cs typeface="Lucida Sans Unicode" panose="020B0602030504020204" pitchFamily="34" charset="0"/>
              </a:rPr>
              <a:t>присвятив </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немало часу й уваги.</a:t>
            </a:r>
            <a:endParaRPr lang="x-none" dirty="0">
              <a:latin typeface="Franklin Gothic Medium" panose="020B0603020102020204" pitchFamily="34" charset="0"/>
            </a:endParaRPr>
          </a:p>
        </p:txBody>
      </p:sp>
      <p:pic>
        <p:nvPicPr>
          <p:cNvPr id="4" name="Рисунок 3">
            <a:extLst>
              <a:ext uri="{FF2B5EF4-FFF2-40B4-BE49-F238E27FC236}">
                <a16:creationId xmlns="" xmlns:a16="http://schemas.microsoft.com/office/drawing/2014/main" id="{1DF7A360-DE47-4AAF-A530-AC8EACE6853F}"/>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456832" y="2060112"/>
            <a:ext cx="2912706" cy="3975523"/>
          </a:xfrm>
          <a:prstGeom prst="rect">
            <a:avLst/>
          </a:prstGeom>
          <a:ln w="28575">
            <a:solidFill>
              <a:srgbClr val="674C3B"/>
            </a:solidFill>
          </a:ln>
          <a:effectLst>
            <a:outerShdw blurRad="63500" sx="102000" sy="102000" algn="ctr" rotWithShape="0">
              <a:prstClr val="black">
                <a:alpha val="40000"/>
              </a:prstClr>
            </a:outerShdw>
          </a:effectLst>
        </p:spPr>
      </p:pic>
      <p:pic>
        <p:nvPicPr>
          <p:cNvPr id="8" name="Рисунок 7">
            <a:extLst>
              <a:ext uri="{FF2B5EF4-FFF2-40B4-BE49-F238E27FC236}">
                <a16:creationId xmlns="" xmlns:a16="http://schemas.microsoft.com/office/drawing/2014/main" id="{DA69D69F-7AFD-4C62-AF95-EDB2B77D357C}"/>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7822462" y="2060112"/>
            <a:ext cx="2912706" cy="3962239"/>
          </a:xfrm>
          <a:prstGeom prst="rect">
            <a:avLst/>
          </a:prstGeom>
          <a:ln w="28575">
            <a:solidFill>
              <a:srgbClr val="674C3B"/>
            </a:solidFill>
          </a:ln>
          <a:effectLst>
            <a:outerShdw blurRad="63500" sx="102000" sy="102000" algn="ctr" rotWithShape="0">
              <a:prstClr val="black">
                <a:alpha val="40000"/>
              </a:prstClr>
            </a:outerShdw>
          </a:effectLst>
        </p:spPr>
      </p:pic>
      <p:sp>
        <p:nvSpPr>
          <p:cNvPr id="3" name="Прямоугольник 2">
            <a:extLst>
              <a:ext uri="{FF2B5EF4-FFF2-40B4-BE49-F238E27FC236}">
                <a16:creationId xmlns="" xmlns:a16="http://schemas.microsoft.com/office/drawing/2014/main" id="{DF8D28B2-0DD1-4056-89BF-D2768C40B030}"/>
              </a:ext>
            </a:extLst>
          </p:cNvPr>
          <p:cNvSpPr/>
          <p:nvPr/>
        </p:nvSpPr>
        <p:spPr>
          <a:xfrm>
            <a:off x="1436470" y="6077485"/>
            <a:ext cx="1707390" cy="400110"/>
          </a:xfrm>
          <a:prstGeom prst="rect">
            <a:avLst/>
          </a:prstGeom>
        </p:spPr>
        <p:txBody>
          <a:bodyPr wrap="none">
            <a:spAutoFit/>
          </a:bodyPr>
          <a:lstStyle/>
          <a:p>
            <a:r>
              <a:rPr lang="x-none" sz="2000" dirty="0">
                <a:latin typeface="Franklin Gothic Medium" panose="020B0603020102020204" pitchFamily="34" charset="0"/>
              </a:rPr>
              <a:t>Попов 13600</a:t>
            </a:r>
          </a:p>
        </p:txBody>
      </p:sp>
      <p:sp>
        <p:nvSpPr>
          <p:cNvPr id="7" name="Прямоугольник 6">
            <a:extLst>
              <a:ext uri="{FF2B5EF4-FFF2-40B4-BE49-F238E27FC236}">
                <a16:creationId xmlns="" xmlns:a16="http://schemas.microsoft.com/office/drawing/2014/main" id="{CFCFD7BA-913F-4EA1-95A1-0C93074956A2}"/>
              </a:ext>
            </a:extLst>
          </p:cNvPr>
          <p:cNvSpPr/>
          <p:nvPr/>
        </p:nvSpPr>
        <p:spPr>
          <a:xfrm>
            <a:off x="1549321" y="2060112"/>
            <a:ext cx="607859" cy="307777"/>
          </a:xfrm>
          <a:prstGeom prst="rect">
            <a:avLst/>
          </a:prstGeom>
        </p:spPr>
        <p:txBody>
          <a:bodyPr wrap="none">
            <a:spAutoFit/>
          </a:bodyPr>
          <a:lstStyle/>
          <a:p>
            <a:r>
              <a:rPr lang="x-none" sz="1400" dirty="0">
                <a:latin typeface="Franklin Gothic Medium" panose="020B0603020102020204" pitchFamily="34" charset="0"/>
              </a:rPr>
              <a:t>1900</a:t>
            </a:r>
          </a:p>
        </p:txBody>
      </p:sp>
      <p:sp>
        <p:nvSpPr>
          <p:cNvPr id="11" name="Прямоугольник 10">
            <a:extLst>
              <a:ext uri="{FF2B5EF4-FFF2-40B4-BE49-F238E27FC236}">
                <a16:creationId xmlns="" xmlns:a16="http://schemas.microsoft.com/office/drawing/2014/main" id="{66684643-84C0-43FB-8BFB-CB32F9BBCCE8}"/>
              </a:ext>
            </a:extLst>
          </p:cNvPr>
          <p:cNvSpPr/>
          <p:nvPr/>
        </p:nvSpPr>
        <p:spPr>
          <a:xfrm>
            <a:off x="7726649" y="6061901"/>
            <a:ext cx="2500621" cy="400110"/>
          </a:xfrm>
          <a:prstGeom prst="rect">
            <a:avLst/>
          </a:prstGeom>
        </p:spPr>
        <p:txBody>
          <a:bodyPr wrap="none">
            <a:spAutoFit/>
          </a:bodyPr>
          <a:lstStyle/>
          <a:p>
            <a:r>
              <a:rPr lang="x-none" sz="2000" dirty="0">
                <a:latin typeface="Franklin Gothic Medium" panose="020B0603020102020204" pitchFamily="34" charset="0"/>
              </a:rPr>
              <a:t> Соколов Во 861826</a:t>
            </a:r>
          </a:p>
        </p:txBody>
      </p:sp>
      <p:sp>
        <p:nvSpPr>
          <p:cNvPr id="12" name="Прямоугольник 11">
            <a:extLst>
              <a:ext uri="{FF2B5EF4-FFF2-40B4-BE49-F238E27FC236}">
                <a16:creationId xmlns="" xmlns:a16="http://schemas.microsoft.com/office/drawing/2014/main" id="{41304A14-6846-4139-A83B-217E9F8A199D}"/>
              </a:ext>
            </a:extLst>
          </p:cNvPr>
          <p:cNvSpPr/>
          <p:nvPr/>
        </p:nvSpPr>
        <p:spPr>
          <a:xfrm>
            <a:off x="7822462" y="2068877"/>
            <a:ext cx="607859" cy="307777"/>
          </a:xfrm>
          <a:prstGeom prst="rect">
            <a:avLst/>
          </a:prstGeom>
        </p:spPr>
        <p:txBody>
          <a:bodyPr wrap="none">
            <a:spAutoFit/>
          </a:bodyPr>
          <a:lstStyle/>
          <a:p>
            <a:r>
              <a:rPr lang="x-none" sz="1400" dirty="0">
                <a:latin typeface="Franklin Gothic Medium" panose="020B0603020102020204" pitchFamily="34" charset="0"/>
              </a:rPr>
              <a:t>1902</a:t>
            </a:r>
          </a:p>
        </p:txBody>
      </p:sp>
    </p:spTree>
    <p:extLst>
      <p:ext uri="{BB962C8B-B14F-4D97-AF65-F5344CB8AC3E}">
        <p14:creationId xmlns="" xmlns:p14="http://schemas.microsoft.com/office/powerpoint/2010/main" val="181115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3" name="Рисунок 2">
            <a:extLst>
              <a:ext uri="{FF2B5EF4-FFF2-40B4-BE49-F238E27FC236}">
                <a16:creationId xmlns="" xmlns:a16="http://schemas.microsoft.com/office/drawing/2014/main" id="{7703E971-8DCA-4B64-A841-47965DD8D1B0}"/>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9747880" y="3261984"/>
            <a:ext cx="2187900" cy="3032145"/>
          </a:xfrm>
          <a:prstGeom prst="rect">
            <a:avLst/>
          </a:prstGeom>
          <a:ln w="28575">
            <a:solidFill>
              <a:srgbClr val="674C3B"/>
            </a:solidFill>
          </a:ln>
          <a:effectLst>
            <a:outerShdw blurRad="63500" sx="102000" sy="102000" algn="ctr" rotWithShape="0">
              <a:prstClr val="black">
                <a:alpha val="40000"/>
              </a:prstClr>
            </a:outerShdw>
          </a:effectLst>
        </p:spPr>
      </p:pic>
      <p:pic>
        <p:nvPicPr>
          <p:cNvPr id="7" name="Рисунок 6">
            <a:extLst>
              <a:ext uri="{FF2B5EF4-FFF2-40B4-BE49-F238E27FC236}">
                <a16:creationId xmlns="" xmlns:a16="http://schemas.microsoft.com/office/drawing/2014/main" id="{88CC9CC8-89CF-435A-B752-1D3C73A6B880}"/>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8718058" y="743874"/>
            <a:ext cx="2183008" cy="3025364"/>
          </a:xfrm>
          <a:prstGeom prst="rect">
            <a:avLst/>
          </a:prstGeom>
          <a:ln w="28575">
            <a:solidFill>
              <a:srgbClr val="674C3B"/>
            </a:solidFill>
          </a:ln>
          <a:effectLst>
            <a:outerShdw blurRad="63500" sx="102000" sy="102000" algn="ctr" rotWithShape="0">
              <a:prstClr val="black">
                <a:alpha val="40000"/>
              </a:prstClr>
            </a:outerShdw>
          </a:effectLst>
        </p:spPr>
      </p:pic>
      <p:sp>
        <p:nvSpPr>
          <p:cNvPr id="8" name="Прямоугольник 7">
            <a:extLst>
              <a:ext uri="{FF2B5EF4-FFF2-40B4-BE49-F238E27FC236}">
                <a16:creationId xmlns="" xmlns:a16="http://schemas.microsoft.com/office/drawing/2014/main" id="{C60AC014-3142-4436-80A9-4B18E81A0554}"/>
              </a:ext>
            </a:extLst>
          </p:cNvPr>
          <p:cNvSpPr/>
          <p:nvPr/>
        </p:nvSpPr>
        <p:spPr>
          <a:xfrm>
            <a:off x="378768" y="808082"/>
            <a:ext cx="183940" cy="369332"/>
          </a:xfrm>
          <a:prstGeom prst="rect">
            <a:avLst/>
          </a:prstGeom>
        </p:spPr>
        <p:txBody>
          <a:bodyPr wrap="square">
            <a:spAutoFit/>
          </a:bodyPr>
          <a:lstStyle/>
          <a:p>
            <a:endParaRPr lang="x-none" dirty="0"/>
          </a:p>
        </p:txBody>
      </p:sp>
      <p:sp>
        <p:nvSpPr>
          <p:cNvPr id="9" name="Прямоугольник 8">
            <a:extLst>
              <a:ext uri="{FF2B5EF4-FFF2-40B4-BE49-F238E27FC236}">
                <a16:creationId xmlns="" xmlns:a16="http://schemas.microsoft.com/office/drawing/2014/main" id="{DB14909E-70C5-4F9B-B602-A50FCEE12737}"/>
              </a:ext>
            </a:extLst>
          </p:cNvPr>
          <p:cNvSpPr/>
          <p:nvPr/>
        </p:nvSpPr>
        <p:spPr>
          <a:xfrm>
            <a:off x="3870200" y="971691"/>
            <a:ext cx="4591638" cy="5355312"/>
          </a:xfrm>
          <a:prstGeom prst="rect">
            <a:avLst/>
          </a:prstGeom>
        </p:spPr>
        <p:txBody>
          <a:bodyPr wrap="square">
            <a:spAutoFit/>
          </a:bodyPr>
          <a:lstStyle/>
          <a:p>
            <a:pPr algn="just"/>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В 1850 р. М. І. Петров поступив </a:t>
            </a:r>
            <a:r>
              <a:rPr lang="uk-UA" dirty="0" smtClean="0">
                <a:latin typeface="Franklin Gothic Medium" panose="020B0603020102020204" pitchFamily="34" charset="0"/>
                <a:ea typeface="Lucida Sans Unicode" panose="020B0602030504020204" pitchFamily="34" charset="0"/>
                <a:cs typeface="Lucida Sans Unicode" panose="020B0602030504020204" pitchFamily="34" charset="0"/>
              </a:rPr>
              <a:t>у </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другий клас </a:t>
            </a:r>
            <a:r>
              <a:rPr lang="uk-UA" dirty="0" err="1">
                <a:latin typeface="Franklin Gothic Medium" panose="020B0603020102020204" pitchFamily="34" charset="0"/>
                <a:ea typeface="Lucida Sans Unicode" panose="020B0602030504020204" pitchFamily="34" charset="0"/>
                <a:cs typeface="Lucida Sans Unicode" panose="020B0602030504020204" pitchFamily="34" charset="0"/>
              </a:rPr>
              <a:t>Макаріївської</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 бурси, а в 1856 році перейшов у Костромську духовну </a:t>
            </a:r>
            <a:r>
              <a:rPr lang="uk-UA" dirty="0" err="1">
                <a:latin typeface="Franklin Gothic Medium" panose="020B0603020102020204" pitchFamily="34" charset="0"/>
                <a:ea typeface="Lucida Sans Unicode" panose="020B0602030504020204" pitchFamily="34" charset="0"/>
                <a:cs typeface="Lucida Sans Unicode" panose="020B0602030504020204" pitchFamily="34" charset="0"/>
              </a:rPr>
              <a:t>семинарію</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 </a:t>
            </a:r>
            <a:r>
              <a:rPr lang="uk-UA" dirty="0">
                <a:latin typeface="Franklin Gothic Medium" panose="020B0603020102020204" pitchFamily="34" charset="0"/>
              </a:rPr>
              <a:t>. Початок </a:t>
            </a:r>
            <a:r>
              <a:rPr lang="uk-UA" dirty="0" err="1">
                <a:latin typeface="Franklin Gothic Medium" panose="020B0603020102020204" pitchFamily="34" charset="0"/>
              </a:rPr>
              <a:t>шестидесятих</a:t>
            </a:r>
            <a:r>
              <a:rPr lang="uk-UA" dirty="0">
                <a:latin typeface="Franklin Gothic Medium" panose="020B0603020102020204" pitchFamily="34" charset="0"/>
              </a:rPr>
              <a:t> років був </a:t>
            </a:r>
            <a:r>
              <a:rPr lang="uk-UA" dirty="0" smtClean="0">
                <a:latin typeface="Franklin Gothic Medium" panose="020B0603020102020204" pitchFamily="34" charset="0"/>
              </a:rPr>
              <a:t>початком </a:t>
            </a:r>
            <a:r>
              <a:rPr lang="uk-UA" dirty="0">
                <a:latin typeface="Franklin Gothic Medium" panose="020B0603020102020204" pitchFamily="34" charset="0"/>
              </a:rPr>
              <a:t>і надзвичайних заколотів серед студентів майже всіх російських університетів, багатьох </a:t>
            </a:r>
            <a:r>
              <a:rPr lang="uk-UA" dirty="0" err="1">
                <a:latin typeface="Franklin Gothic Medium" panose="020B0603020102020204" pitchFamily="34" charset="0"/>
              </a:rPr>
              <a:t>семинарій</a:t>
            </a:r>
            <a:r>
              <a:rPr lang="uk-UA" dirty="0">
                <a:latin typeface="Franklin Gothic Medium" panose="020B0603020102020204" pitchFamily="34" charset="0"/>
              </a:rPr>
              <a:t> і гімназій. За словами самого Миколи Івановича, — це була «епоха пробудження свідомості, епоха сумнівів і збурення». У Костромській семінарії активно обговорювали заколот 1858-59 років у Київській духовній </a:t>
            </a:r>
            <a:r>
              <a:rPr lang="uk-UA" dirty="0" smtClean="0">
                <a:latin typeface="Franklin Gothic Medium" panose="020B0603020102020204" pitchFamily="34" charset="0"/>
              </a:rPr>
              <a:t>Академії</a:t>
            </a:r>
            <a:r>
              <a:rPr lang="uk-UA" dirty="0">
                <a:latin typeface="Franklin Gothic Medium" panose="020B0603020102020204" pitchFamily="34" charset="0"/>
              </a:rPr>
              <a:t>, причини польського повстання, найрізноманітніші демократичні рухи. Пізніше </a:t>
            </a:r>
            <a:r>
              <a:rPr lang="uk-UA" dirty="0" err="1">
                <a:latin typeface="Franklin Gothic Medium" panose="020B0603020102020204" pitchFamily="34" charset="0"/>
              </a:rPr>
              <a:t>М.Петров</a:t>
            </a:r>
            <a:r>
              <a:rPr lang="uk-UA" dirty="0">
                <a:latin typeface="Franklin Gothic Medium" panose="020B0603020102020204" pitchFamily="34" charset="0"/>
              </a:rPr>
              <a:t> опише настрої семінаристів  у статті «</a:t>
            </a:r>
            <a:r>
              <a:rPr lang="uk-UA" b="1" dirty="0">
                <a:latin typeface="Franklin Gothic Medium" panose="020B0603020102020204" pitchFamily="34" charset="0"/>
              </a:rPr>
              <a:t>К </a:t>
            </a:r>
            <a:r>
              <a:rPr lang="uk-UA" b="1" dirty="0" err="1">
                <a:latin typeface="Franklin Gothic Medium" panose="020B0603020102020204" pitchFamily="34" charset="0"/>
              </a:rPr>
              <a:t>истории</a:t>
            </a:r>
            <a:r>
              <a:rPr lang="uk-UA" b="1" dirty="0">
                <a:latin typeface="Franklin Gothic Medium" panose="020B0603020102020204" pitchFamily="34" charset="0"/>
              </a:rPr>
              <a:t> </a:t>
            </a:r>
            <a:r>
              <a:rPr lang="uk-UA" b="1" dirty="0" err="1">
                <a:latin typeface="Franklin Gothic Medium" panose="020B0603020102020204" pitchFamily="34" charset="0"/>
              </a:rPr>
              <a:t>внутренней</a:t>
            </a:r>
            <a:r>
              <a:rPr lang="uk-UA" b="1" dirty="0">
                <a:latin typeface="Franklin Gothic Medium" panose="020B0603020102020204" pitchFamily="34" charset="0"/>
              </a:rPr>
              <a:t> </a:t>
            </a:r>
            <a:r>
              <a:rPr lang="uk-UA" b="1" dirty="0" err="1">
                <a:latin typeface="Franklin Gothic Medium" panose="020B0603020102020204" pitchFamily="34" charset="0"/>
              </a:rPr>
              <a:t>жизни</a:t>
            </a:r>
            <a:r>
              <a:rPr lang="uk-UA" b="1" dirty="0">
                <a:latin typeface="Franklin Gothic Medium" panose="020B0603020102020204" pitchFamily="34" charset="0"/>
              </a:rPr>
              <a:t> </a:t>
            </a:r>
            <a:r>
              <a:rPr lang="uk-UA" b="1" dirty="0" err="1">
                <a:latin typeface="Franklin Gothic Medium" panose="020B0603020102020204" pitchFamily="34" charset="0"/>
              </a:rPr>
              <a:t>духовн</a:t>
            </a:r>
            <a:r>
              <a:rPr lang="ru-RU" b="1" dirty="0">
                <a:latin typeface="Franklin Gothic Medium" panose="020B0603020102020204" pitchFamily="34" charset="0"/>
              </a:rPr>
              <a:t>ы</a:t>
            </a:r>
            <a:r>
              <a:rPr lang="uk-UA" b="1" dirty="0">
                <a:latin typeface="Franklin Gothic Medium" panose="020B0603020102020204" pitchFamily="34" charset="0"/>
              </a:rPr>
              <a:t>х </a:t>
            </a:r>
            <a:r>
              <a:rPr lang="uk-UA" b="1" dirty="0" err="1">
                <a:latin typeface="Franklin Gothic Medium" panose="020B0603020102020204" pitchFamily="34" charset="0"/>
              </a:rPr>
              <a:t>семинарий</a:t>
            </a:r>
            <a:r>
              <a:rPr lang="uk-UA" dirty="0">
                <a:latin typeface="Franklin Gothic Medium" panose="020B0603020102020204" pitchFamily="34" charset="0"/>
              </a:rPr>
              <a:t>».</a:t>
            </a:r>
            <a:endParaRPr lang="x-none" dirty="0">
              <a:latin typeface="Franklin Gothic Medium" panose="020B0603020102020204" pitchFamily="34" charset="0"/>
            </a:endParaRPr>
          </a:p>
          <a:p>
            <a:endParaRPr lang="x-none" dirty="0">
              <a:latin typeface="Franklin Gothic Medium" panose="020B0603020102020204" pitchFamily="34" charset="0"/>
            </a:endParaRPr>
          </a:p>
        </p:txBody>
      </p:sp>
      <p:pic>
        <p:nvPicPr>
          <p:cNvPr id="11" name="Рисунок 10">
            <a:extLst>
              <a:ext uri="{FF2B5EF4-FFF2-40B4-BE49-F238E27FC236}">
                <a16:creationId xmlns="" xmlns:a16="http://schemas.microsoft.com/office/drawing/2014/main" id="{E4D0A7B4-F7B0-49AA-B894-1D2D8ABD5030}"/>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91306" y="925878"/>
            <a:ext cx="3386307" cy="4956845"/>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3B66DB79-4F80-4D39-BB99-4184F51CF0E1}"/>
              </a:ext>
            </a:extLst>
          </p:cNvPr>
          <p:cNvSpPr/>
          <p:nvPr/>
        </p:nvSpPr>
        <p:spPr>
          <a:xfrm>
            <a:off x="349147" y="5928536"/>
            <a:ext cx="1299587" cy="400110"/>
          </a:xfrm>
          <a:prstGeom prst="rect">
            <a:avLst/>
          </a:prstGeom>
        </p:spPr>
        <p:txBody>
          <a:bodyPr wrap="none">
            <a:spAutoFit/>
          </a:bodyPr>
          <a:lstStyle/>
          <a:p>
            <a:r>
              <a:rPr lang="x-none" sz="2000" dirty="0">
                <a:latin typeface="Franklin Gothic Medium" panose="020B0603020102020204" pitchFamily="34" charset="0"/>
              </a:rPr>
              <a:t>В 234978</a:t>
            </a:r>
          </a:p>
        </p:txBody>
      </p:sp>
      <p:sp>
        <p:nvSpPr>
          <p:cNvPr id="4" name="Прямоугольник 3">
            <a:extLst>
              <a:ext uri="{FF2B5EF4-FFF2-40B4-BE49-F238E27FC236}">
                <a16:creationId xmlns="" xmlns:a16="http://schemas.microsoft.com/office/drawing/2014/main" id="{50C7A5D7-493C-4E01-9906-C3AC84DC3AA2}"/>
              </a:ext>
            </a:extLst>
          </p:cNvPr>
          <p:cNvSpPr/>
          <p:nvPr/>
        </p:nvSpPr>
        <p:spPr>
          <a:xfrm>
            <a:off x="349147" y="971691"/>
            <a:ext cx="610039" cy="307777"/>
          </a:xfrm>
          <a:prstGeom prst="rect">
            <a:avLst/>
          </a:prstGeom>
        </p:spPr>
        <p:txBody>
          <a:bodyPr wrap="none">
            <a:spAutoFit/>
          </a:bodyPr>
          <a:lstStyle/>
          <a:p>
            <a:r>
              <a:rPr lang="x-none" sz="1400" dirty="0">
                <a:latin typeface="Franklin Gothic Medium" panose="020B0603020102020204" pitchFamily="34" charset="0"/>
              </a:rPr>
              <a:t>1899</a:t>
            </a:r>
          </a:p>
        </p:txBody>
      </p:sp>
      <p:sp>
        <p:nvSpPr>
          <p:cNvPr id="10" name="Прямоугольник 9">
            <a:extLst>
              <a:ext uri="{FF2B5EF4-FFF2-40B4-BE49-F238E27FC236}">
                <a16:creationId xmlns="" xmlns:a16="http://schemas.microsoft.com/office/drawing/2014/main" id="{0A4790BD-4157-4E68-8A53-91999853B1BF}"/>
              </a:ext>
            </a:extLst>
          </p:cNvPr>
          <p:cNvSpPr/>
          <p:nvPr/>
        </p:nvSpPr>
        <p:spPr>
          <a:xfrm>
            <a:off x="8582119" y="3795653"/>
            <a:ext cx="1162498" cy="369332"/>
          </a:xfrm>
          <a:prstGeom prst="rect">
            <a:avLst/>
          </a:prstGeom>
        </p:spPr>
        <p:txBody>
          <a:bodyPr wrap="none">
            <a:spAutoFit/>
          </a:bodyPr>
          <a:lstStyle/>
          <a:p>
            <a:r>
              <a:rPr lang="x-none" dirty="0" err="1">
                <a:latin typeface="Franklin Gothic Medium" panose="020B0603020102020204" pitchFamily="34" charset="0"/>
              </a:rPr>
              <a:t>Вс</a:t>
            </a:r>
            <a:r>
              <a:rPr lang="x-none" dirty="0">
                <a:latin typeface="Franklin Gothic Medium" panose="020B0603020102020204" pitchFamily="34" charset="0"/>
              </a:rPr>
              <a:t> 38692</a:t>
            </a:r>
          </a:p>
        </p:txBody>
      </p:sp>
      <p:sp>
        <p:nvSpPr>
          <p:cNvPr id="12" name="Прямоугольник 11">
            <a:extLst>
              <a:ext uri="{FF2B5EF4-FFF2-40B4-BE49-F238E27FC236}">
                <a16:creationId xmlns="" xmlns:a16="http://schemas.microsoft.com/office/drawing/2014/main" id="{FE205182-A65A-443C-8E00-10E2C0F3E670}"/>
              </a:ext>
            </a:extLst>
          </p:cNvPr>
          <p:cNvSpPr/>
          <p:nvPr/>
        </p:nvSpPr>
        <p:spPr>
          <a:xfrm>
            <a:off x="9744617" y="6287348"/>
            <a:ext cx="1314784" cy="369332"/>
          </a:xfrm>
          <a:prstGeom prst="rect">
            <a:avLst/>
          </a:prstGeom>
        </p:spPr>
        <p:txBody>
          <a:bodyPr wrap="none">
            <a:spAutoFit/>
          </a:bodyPr>
          <a:lstStyle/>
          <a:p>
            <a:r>
              <a:rPr lang="x-none" dirty="0">
                <a:latin typeface="Franklin Gothic Medium" panose="020B0603020102020204" pitchFamily="34" charset="0"/>
              </a:rPr>
              <a:t>Ва 558285</a:t>
            </a:r>
          </a:p>
        </p:txBody>
      </p:sp>
    </p:spTree>
    <p:extLst>
      <p:ext uri="{BB962C8B-B14F-4D97-AF65-F5344CB8AC3E}">
        <p14:creationId xmlns="" xmlns:p14="http://schemas.microsoft.com/office/powerpoint/2010/main" val="326826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pic>
        <p:nvPicPr>
          <p:cNvPr id="3" name="Рисунок 2">
            <a:extLst>
              <a:ext uri="{FF2B5EF4-FFF2-40B4-BE49-F238E27FC236}">
                <a16:creationId xmlns="" xmlns:a16="http://schemas.microsoft.com/office/drawing/2014/main" id="{468D0649-1FB2-43F1-8CDB-A7BDD08B3428}"/>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l="5681"/>
          <a:stretch/>
        </p:blipFill>
        <p:spPr>
          <a:xfrm>
            <a:off x="8701933" y="371354"/>
            <a:ext cx="3132217" cy="2005904"/>
          </a:xfrm>
          <a:prstGeom prst="rect">
            <a:avLst/>
          </a:prstGeom>
          <a:ln w="28575">
            <a:solidFill>
              <a:srgbClr val="674C3B"/>
            </a:solidFill>
          </a:ln>
          <a:effectLst>
            <a:outerShdw blurRad="63500" sx="102000" sy="102000" algn="ctr" rotWithShape="0">
              <a:prstClr val="black">
                <a:alpha val="40000"/>
              </a:prstClr>
            </a:outerShdw>
          </a:effectLst>
        </p:spPr>
      </p:pic>
      <p:sp>
        <p:nvSpPr>
          <p:cNvPr id="7" name="Прямоугольник 6">
            <a:extLst>
              <a:ext uri="{FF2B5EF4-FFF2-40B4-BE49-F238E27FC236}">
                <a16:creationId xmlns="" xmlns:a16="http://schemas.microsoft.com/office/drawing/2014/main" id="{3645170C-63A9-4C89-90CF-C658542971F0}"/>
              </a:ext>
            </a:extLst>
          </p:cNvPr>
          <p:cNvSpPr/>
          <p:nvPr/>
        </p:nvSpPr>
        <p:spPr>
          <a:xfrm>
            <a:off x="8587374" y="2377258"/>
            <a:ext cx="2341538" cy="307777"/>
          </a:xfrm>
          <a:prstGeom prst="rect">
            <a:avLst/>
          </a:prstGeom>
        </p:spPr>
        <p:txBody>
          <a:bodyPr wrap="none">
            <a:spAutoFit/>
          </a:bodyPr>
          <a:lstStyle/>
          <a:p>
            <a:r>
              <a:rPr lang="uk-UA" sz="1400" dirty="0">
                <a:latin typeface="Franklin Gothic Medium" panose="020B0603020102020204" pitchFamily="34" charset="0"/>
              </a:rPr>
              <a:t>Київська духовна академія</a:t>
            </a:r>
            <a:endParaRPr lang="x-none" sz="1400" dirty="0">
              <a:latin typeface="Franklin Gothic Medium" panose="020B0603020102020204" pitchFamily="34" charset="0"/>
            </a:endParaRPr>
          </a:p>
        </p:txBody>
      </p:sp>
      <p:sp>
        <p:nvSpPr>
          <p:cNvPr id="8" name="Прямоугольник 7">
            <a:extLst>
              <a:ext uri="{FF2B5EF4-FFF2-40B4-BE49-F238E27FC236}">
                <a16:creationId xmlns="" xmlns:a16="http://schemas.microsoft.com/office/drawing/2014/main" id="{D4E44A85-A43F-4E94-90A3-78AD116B3E09}"/>
              </a:ext>
            </a:extLst>
          </p:cNvPr>
          <p:cNvSpPr/>
          <p:nvPr/>
        </p:nvSpPr>
        <p:spPr>
          <a:xfrm>
            <a:off x="239767" y="342708"/>
            <a:ext cx="8347607" cy="1754326"/>
          </a:xfrm>
          <a:prstGeom prst="rect">
            <a:avLst/>
          </a:prstGeom>
        </p:spPr>
        <p:txBody>
          <a:bodyPr wrap="square">
            <a:spAutoFit/>
          </a:bodyPr>
          <a:lstStyle/>
          <a:p>
            <a:pPr marL="25400" marR="38100" indent="317500" algn="just">
              <a:spcBef>
                <a:spcPts val="900"/>
              </a:spcBef>
            </a:pP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В 1861 році, за рік до закінчення повного курсу в Костромській </a:t>
            </a:r>
            <a:r>
              <a:rPr lang="uk-UA" dirty="0" smtClean="0">
                <a:latin typeface="Franklin Gothic Medium" panose="020B0603020102020204" pitchFamily="34" charset="0"/>
                <a:ea typeface="Lucida Sans Unicode" panose="020B0602030504020204" pitchFamily="34" charset="0"/>
                <a:cs typeface="Lucida Sans Unicode" panose="020B0602030504020204" pitchFamily="34" charset="0"/>
              </a:rPr>
              <a:t>семінарії</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 М. Петрова було призначено і </a:t>
            </a:r>
            <a:r>
              <a:rPr lang="uk-UA" dirty="0" err="1" smtClean="0">
                <a:latin typeface="Franklin Gothic Medium" panose="020B0603020102020204" pitchFamily="34" charset="0"/>
                <a:ea typeface="Lucida Sans Unicode" panose="020B0602030504020204" pitchFamily="34" charset="0"/>
                <a:cs typeface="Lucida Sans Unicode" panose="020B0602030504020204" pitchFamily="34" charset="0"/>
              </a:rPr>
              <a:t>відряджено</a:t>
            </a:r>
            <a:r>
              <a:rPr lang="uk-UA" dirty="0" smtClean="0">
                <a:latin typeface="Franklin Gothic Medium" panose="020B0603020102020204" pitchFamily="34" charset="0"/>
                <a:ea typeface="Lucida Sans Unicode" panose="020B0602030504020204" pitchFamily="34" charset="0"/>
                <a:cs typeface="Lucida Sans Unicode" panose="020B0602030504020204" pitchFamily="34" charset="0"/>
              </a:rPr>
              <a:t> студентом </a:t>
            </a:r>
            <a:r>
              <a:rPr lang="uk-UA" dirty="0">
                <a:latin typeface="Franklin Gothic Medium" panose="020B0603020102020204" pitchFamily="34" charset="0"/>
                <a:ea typeface="Lucida Sans Unicode" panose="020B0602030504020204" pitchFamily="34" charset="0"/>
                <a:cs typeface="Lucida Sans Unicode" panose="020B0602030504020204" pitchFamily="34" charset="0"/>
              </a:rPr>
              <a:t>в Київську духовну академію (КДА). </a:t>
            </a:r>
            <a:r>
              <a:rPr lang="uk-UA" dirty="0">
                <a:latin typeface="Franklin Gothic Medium" panose="020B0603020102020204" pitchFamily="34" charset="0"/>
              </a:rPr>
              <a:t>Вже під час вступних іспитів Петров зустрівся з проблемою незнання української мови. „Разів зо два перепитаєш, — пише він у своїм листі до одного товариша про перші Київські враження, — та все не зрозумієш, про що йде мова". </a:t>
            </a:r>
            <a:endParaRPr lang="x-none" dirty="0">
              <a:latin typeface="Franklin Gothic Medium" panose="020B0603020102020204" pitchFamily="34" charset="0"/>
              <a:ea typeface="Lucida Sans Unicode" panose="020B0602030504020204" pitchFamily="34" charset="0"/>
            </a:endParaRPr>
          </a:p>
        </p:txBody>
      </p:sp>
      <p:sp>
        <p:nvSpPr>
          <p:cNvPr id="11" name="Прямоугольник 10">
            <a:extLst>
              <a:ext uri="{FF2B5EF4-FFF2-40B4-BE49-F238E27FC236}">
                <a16:creationId xmlns="" xmlns:a16="http://schemas.microsoft.com/office/drawing/2014/main" id="{D73ADE28-6630-4965-8D05-596A8D79977A}"/>
              </a:ext>
            </a:extLst>
          </p:cNvPr>
          <p:cNvSpPr/>
          <p:nvPr/>
        </p:nvSpPr>
        <p:spPr>
          <a:xfrm>
            <a:off x="3358662" y="2748611"/>
            <a:ext cx="8537330" cy="3416320"/>
          </a:xfrm>
          <a:prstGeom prst="rect">
            <a:avLst/>
          </a:prstGeom>
        </p:spPr>
        <p:txBody>
          <a:bodyPr wrap="square">
            <a:spAutoFit/>
          </a:bodyPr>
          <a:lstStyle/>
          <a:p>
            <a:pPr algn="just"/>
            <a:r>
              <a:rPr lang="uk-UA" dirty="0">
                <a:latin typeface="Franklin Gothic Medium" panose="020B0603020102020204" pitchFamily="34" charset="0"/>
              </a:rPr>
              <a:t>Менше ніж через рік Микола Іванович подолав </a:t>
            </a:r>
            <a:r>
              <a:rPr lang="uk-UA" dirty="0" err="1">
                <a:latin typeface="Franklin Gothic Medium" panose="020B0603020102020204" pitchFamily="34" charset="0"/>
              </a:rPr>
              <a:t>мовний</a:t>
            </a:r>
            <a:r>
              <a:rPr lang="uk-UA" dirty="0">
                <a:latin typeface="Franklin Gothic Medium" panose="020B0603020102020204" pitchFamily="34" charset="0"/>
              </a:rPr>
              <a:t> бар’єр і відразу почав працювати в сфері українознавства (давньої української літератури). </a:t>
            </a:r>
            <a:endParaRPr lang="x-none" dirty="0">
              <a:latin typeface="Franklin Gothic Medium" panose="020B0603020102020204" pitchFamily="34" charset="0"/>
            </a:endParaRPr>
          </a:p>
          <a:p>
            <a:pPr algn="just"/>
            <a:r>
              <a:rPr lang="uk-UA" dirty="0">
                <a:latin typeface="Franklin Gothic Medium" panose="020B0603020102020204" pitchFamily="34" charset="0"/>
              </a:rPr>
              <a:t>Викладач кафедри словесності й історії літератури Є. М. </a:t>
            </a:r>
            <a:r>
              <a:rPr lang="uk-UA" dirty="0" err="1">
                <a:latin typeface="Franklin Gothic Medium" panose="020B0603020102020204" pitchFamily="34" charset="0"/>
              </a:rPr>
              <a:t>Крижановський</a:t>
            </a:r>
            <a:r>
              <a:rPr lang="uk-UA" dirty="0">
                <a:latin typeface="Franklin Gothic Medium" panose="020B0603020102020204" pitchFamily="34" charset="0"/>
              </a:rPr>
              <a:t>, зважаючи  на великі здібності юнака, запропонував студенту Петрову взяти для курсової роботи цікаву тему про словесні науки й літературні праці в старій Київській Академії.</a:t>
            </a:r>
            <a:r>
              <a:rPr lang="uk-UA" dirty="0">
                <a:latin typeface="Franklin Gothic Medium" panose="020B0603020102020204" pitchFamily="34" charset="0"/>
                <a:ea typeface="Arial Unicode MS"/>
                <a:cs typeface="Arial Unicode MS"/>
              </a:rPr>
              <a:t> </a:t>
            </a:r>
            <a:r>
              <a:rPr lang="uk-UA" dirty="0">
                <a:latin typeface="Franklin Gothic Medium" panose="020B0603020102020204" pitchFamily="34" charset="0"/>
              </a:rPr>
              <a:t>«Поринувши у </a:t>
            </a:r>
            <a:r>
              <a:rPr lang="uk-UA" dirty="0" err="1">
                <a:latin typeface="Franklin Gothic Medium" panose="020B0603020102020204" pitchFamily="34" charset="0"/>
              </a:rPr>
              <a:t>безбрежне</a:t>
            </a:r>
            <a:r>
              <a:rPr lang="uk-UA" dirty="0">
                <a:latin typeface="Franklin Gothic Medium" panose="020B0603020102020204" pitchFamily="34" charset="0"/>
              </a:rPr>
              <a:t> море київських рукописних зібрань»,  майбутній академік п</a:t>
            </a:r>
            <a:r>
              <a:rPr lang="uk-UA" dirty="0">
                <a:latin typeface="Franklin Gothic Medium" panose="020B0603020102020204" pitchFamily="34" charset="0"/>
                <a:ea typeface="Arial Unicode MS"/>
                <a:cs typeface="Arial Unicode MS"/>
              </a:rPr>
              <a:t>ід кінець навчання у КДА написав серйозну розвідку </a:t>
            </a:r>
            <a:r>
              <a:rPr lang="ru-RU" dirty="0">
                <a:latin typeface="Franklin Gothic Medium" panose="020B0603020102020204" pitchFamily="34" charset="0"/>
              </a:rPr>
              <a:t>«</a:t>
            </a:r>
            <a:r>
              <a:rPr lang="uk-UA" dirty="0">
                <a:latin typeface="Franklin Gothic Medium" panose="020B0603020102020204" pitchFamily="34" charset="0"/>
              </a:rPr>
              <a:t>О </a:t>
            </a:r>
            <a:r>
              <a:rPr lang="uk-UA" dirty="0" err="1">
                <a:latin typeface="Franklin Gothic Medium" panose="020B0603020102020204" pitchFamily="34" charset="0"/>
              </a:rPr>
              <a:t>словесн</a:t>
            </a:r>
            <a:r>
              <a:rPr lang="ru-RU" dirty="0">
                <a:latin typeface="Franklin Gothic Medium" panose="020B0603020102020204" pitchFamily="34" charset="0"/>
              </a:rPr>
              <a:t>ы</a:t>
            </a:r>
            <a:r>
              <a:rPr lang="uk-UA" dirty="0">
                <a:latin typeface="Franklin Gothic Medium" panose="020B0603020102020204" pitchFamily="34" charset="0"/>
              </a:rPr>
              <a:t>х науках и </a:t>
            </a:r>
            <a:r>
              <a:rPr lang="uk-UA" dirty="0" err="1">
                <a:latin typeface="Franklin Gothic Medium" panose="020B0603020102020204" pitchFamily="34" charset="0"/>
              </a:rPr>
              <a:t>литературных</a:t>
            </a:r>
            <a:r>
              <a:rPr lang="uk-UA" dirty="0">
                <a:latin typeface="Franklin Gothic Medium" panose="020B0603020102020204" pitchFamily="34" charset="0"/>
              </a:rPr>
              <a:t> </a:t>
            </a:r>
            <a:r>
              <a:rPr lang="uk-UA" dirty="0" err="1">
                <a:latin typeface="Franklin Gothic Medium" panose="020B0603020102020204" pitchFamily="34" charset="0"/>
              </a:rPr>
              <a:t>занятиях</a:t>
            </a:r>
            <a:r>
              <a:rPr lang="uk-UA" dirty="0">
                <a:latin typeface="Franklin Gothic Medium" panose="020B0603020102020204" pitchFamily="34" charset="0"/>
              </a:rPr>
              <a:t> в </a:t>
            </a:r>
            <a:r>
              <a:rPr lang="uk-UA" dirty="0" err="1">
                <a:latin typeface="Franklin Gothic Medium" panose="020B0603020102020204" pitchFamily="34" charset="0"/>
              </a:rPr>
              <a:t>Киевской</a:t>
            </a:r>
            <a:r>
              <a:rPr lang="uk-UA" dirty="0">
                <a:latin typeface="Franklin Gothic Medium" panose="020B0603020102020204" pitchFamily="34" charset="0"/>
              </a:rPr>
              <a:t> </a:t>
            </a:r>
            <a:r>
              <a:rPr lang="uk-UA" dirty="0" err="1">
                <a:latin typeface="Franklin Gothic Medium" panose="020B0603020102020204" pitchFamily="34" charset="0"/>
              </a:rPr>
              <a:t>Академии</a:t>
            </a:r>
            <a:r>
              <a:rPr lang="uk-UA" dirty="0">
                <a:latin typeface="Franklin Gothic Medium" panose="020B0603020102020204" pitchFamily="34" charset="0"/>
              </a:rPr>
              <a:t> от начала </a:t>
            </a:r>
            <a:r>
              <a:rPr lang="uk-UA" dirty="0" err="1">
                <a:latin typeface="Franklin Gothic Medium" panose="020B0603020102020204" pitchFamily="34" charset="0"/>
              </a:rPr>
              <a:t>ее</a:t>
            </a:r>
            <a:r>
              <a:rPr lang="uk-UA" dirty="0">
                <a:latin typeface="Franklin Gothic Medium" panose="020B0603020102020204" pitchFamily="34" charset="0"/>
              </a:rPr>
              <a:t> до </a:t>
            </a:r>
            <a:r>
              <a:rPr lang="uk-UA" dirty="0" err="1">
                <a:latin typeface="Franklin Gothic Medium" panose="020B0603020102020204" pitchFamily="34" charset="0"/>
              </a:rPr>
              <a:t>преобразования</a:t>
            </a:r>
            <a:r>
              <a:rPr lang="uk-UA" dirty="0">
                <a:latin typeface="Franklin Gothic Medium" panose="020B0603020102020204" pitchFamily="34" charset="0"/>
              </a:rPr>
              <a:t> в 1819 г.</a:t>
            </a:r>
            <a:r>
              <a:rPr lang="ru-RU" dirty="0">
                <a:latin typeface="Franklin Gothic Medium" panose="020B0603020102020204" pitchFamily="34" charset="0"/>
              </a:rPr>
              <a:t>»,</a:t>
            </a:r>
            <a:r>
              <a:rPr lang="uk-UA" dirty="0">
                <a:latin typeface="Franklin Gothic Medium" panose="020B0603020102020204" pitchFamily="34" charset="0"/>
              </a:rPr>
              <a:t> в якій </a:t>
            </a:r>
            <a:r>
              <a:rPr lang="uk-UA" dirty="0">
                <a:latin typeface="Franklin Gothic Medium" panose="020B0603020102020204" pitchFamily="34" charset="0"/>
                <a:ea typeface="Arial Unicode MS"/>
                <a:cs typeface="Arial Unicode MS"/>
              </a:rPr>
              <a:t> розглядалася схоластична теорія словесності у старій КДА. </a:t>
            </a:r>
            <a:r>
              <a:rPr lang="ru-RU" dirty="0">
                <a:latin typeface="Franklin Gothic Medium" panose="020B0603020102020204" pitchFamily="34" charset="0"/>
                <a:ea typeface="Arial Unicode MS"/>
                <a:cs typeface="Arial Unicode MS"/>
              </a:rPr>
              <a:t>За </a:t>
            </a:r>
            <a:r>
              <a:rPr lang="ru-RU" dirty="0" err="1">
                <a:latin typeface="Franklin Gothic Medium" panose="020B0603020102020204" pitchFamily="34" charset="0"/>
                <a:ea typeface="Arial Unicode MS"/>
                <a:cs typeface="Arial Unicode MS"/>
              </a:rPr>
              <a:t>це</a:t>
            </a:r>
            <a:r>
              <a:rPr lang="ru-RU" dirty="0">
                <a:latin typeface="Franklin Gothic Medium" panose="020B0603020102020204" pitchFamily="34" charset="0"/>
                <a:ea typeface="Arial Unicode MS"/>
                <a:cs typeface="Arial Unicode MS"/>
              </a:rPr>
              <a:t> </a:t>
            </a:r>
            <a:r>
              <a:rPr lang="ru-RU" dirty="0" err="1">
                <a:latin typeface="Franklin Gothic Medium" panose="020B0603020102020204" pitchFamily="34" charset="0"/>
                <a:ea typeface="Arial Unicode MS"/>
                <a:cs typeface="Arial Unicode MS"/>
              </a:rPr>
              <a:t>дослідження</a:t>
            </a:r>
            <a:r>
              <a:rPr lang="ru-RU" dirty="0">
                <a:latin typeface="Franklin Gothic Medium" panose="020B0603020102020204" pitchFamily="34" charset="0"/>
                <a:ea typeface="Arial Unicode MS"/>
                <a:cs typeface="Arial Unicode MS"/>
              </a:rPr>
              <a:t> у</a:t>
            </a:r>
            <a:r>
              <a:rPr lang="ru-RU" dirty="0">
                <a:latin typeface="Franklin Gothic Medium" panose="020B0603020102020204" pitchFamily="34" charset="0"/>
              </a:rPr>
              <a:t> </a:t>
            </a:r>
            <a:r>
              <a:rPr lang="ru-RU" dirty="0" err="1">
                <a:latin typeface="Franklin Gothic Medium" panose="020B0603020102020204" pitchFamily="34" charset="0"/>
              </a:rPr>
              <a:t>квітні</a:t>
            </a:r>
            <a:r>
              <a:rPr lang="ru-RU" dirty="0">
                <a:latin typeface="Franklin Gothic Medium" panose="020B0603020102020204" pitchFamily="34" charset="0"/>
              </a:rPr>
              <a:t> 1868 р. Микола </a:t>
            </a:r>
            <a:r>
              <a:rPr lang="ru-RU" dirty="0" err="1">
                <a:latin typeface="Franklin Gothic Medium" panose="020B0603020102020204" pitchFamily="34" charset="0"/>
              </a:rPr>
              <a:t>Іванович</a:t>
            </a:r>
            <a:r>
              <a:rPr lang="ru-RU" dirty="0">
                <a:latin typeface="Franklin Gothic Medium" panose="020B0603020102020204" pitchFamily="34" charset="0"/>
              </a:rPr>
              <a:t> одержав </a:t>
            </a:r>
            <a:r>
              <a:rPr lang="ru-RU" dirty="0" err="1">
                <a:latin typeface="Franklin Gothic Medium" panose="020B0603020102020204" pitchFamily="34" charset="0"/>
              </a:rPr>
              <a:t>засновану</a:t>
            </a:r>
            <a:r>
              <a:rPr lang="ru-RU" dirty="0">
                <a:latin typeface="Franklin Gothic Medium" panose="020B0603020102020204" pitchFamily="34" charset="0"/>
              </a:rPr>
              <a:t> у КДА </a:t>
            </a:r>
            <a:r>
              <a:rPr lang="ru-RU" dirty="0" err="1">
                <a:latin typeface="Franklin Gothic Medium" panose="020B0603020102020204" pitchFamily="34" charset="0"/>
              </a:rPr>
              <a:t>Євгенієво-Рум’янцевську</a:t>
            </a:r>
            <a:r>
              <a:rPr lang="ru-RU" dirty="0">
                <a:latin typeface="Franklin Gothic Medium" panose="020B0603020102020204" pitchFamily="34" charset="0"/>
              </a:rPr>
              <a:t> </a:t>
            </a:r>
            <a:r>
              <a:rPr lang="ru-RU" dirty="0" err="1">
                <a:latin typeface="Franklin Gothic Medium" panose="020B0603020102020204" pitchFamily="34" charset="0"/>
              </a:rPr>
              <a:t>премію</a:t>
            </a:r>
            <a:r>
              <a:rPr lang="ru-RU" dirty="0">
                <a:latin typeface="Franklin Gothic Medium" panose="020B0603020102020204" pitchFamily="34" charset="0"/>
              </a:rPr>
              <a:t>, а в  </a:t>
            </a:r>
            <a:r>
              <a:rPr lang="ru-RU" dirty="0" err="1">
                <a:latin typeface="Franklin Gothic Medium" panose="020B0603020102020204" pitchFamily="34" charset="0"/>
              </a:rPr>
              <a:t>листопаді</a:t>
            </a:r>
            <a:r>
              <a:rPr lang="ru-RU" dirty="0">
                <a:latin typeface="Franklin Gothic Medium" panose="020B0603020102020204" pitchFamily="34" charset="0"/>
              </a:rPr>
              <a:t> 1868 р. </a:t>
            </a:r>
            <a:r>
              <a:rPr lang="ru-RU" dirty="0" err="1">
                <a:latin typeface="Franklin Gothic Medium" panose="020B0603020102020204" pitchFamily="34" charset="0"/>
              </a:rPr>
              <a:t>був</a:t>
            </a:r>
            <a:r>
              <a:rPr lang="ru-RU" dirty="0">
                <a:latin typeface="Franklin Gothic Medium" panose="020B0603020102020204" pitchFamily="34" charset="0"/>
              </a:rPr>
              <a:t> </a:t>
            </a:r>
            <a:r>
              <a:rPr lang="ru-RU" dirty="0" err="1">
                <a:latin typeface="Franklin Gothic Medium" panose="020B0603020102020204" pitchFamily="34" charset="0"/>
              </a:rPr>
              <a:t>затверджений</a:t>
            </a:r>
            <a:r>
              <a:rPr lang="ru-RU" dirty="0">
                <a:latin typeface="Franklin Gothic Medium" panose="020B0603020102020204" pitchFamily="34" charset="0"/>
              </a:rPr>
              <a:t> у </a:t>
            </a:r>
            <a:r>
              <a:rPr lang="ru-RU" dirty="0" err="1">
                <a:latin typeface="Franklin Gothic Medium" panose="020B0603020102020204" pitchFamily="34" charset="0"/>
              </a:rPr>
              <a:t>званні</a:t>
            </a:r>
            <a:r>
              <a:rPr lang="ru-RU" dirty="0">
                <a:latin typeface="Franklin Gothic Medium" panose="020B0603020102020204" pitchFamily="34" charset="0"/>
              </a:rPr>
              <a:t> </a:t>
            </a:r>
            <a:r>
              <a:rPr lang="ru-RU" dirty="0" err="1">
                <a:latin typeface="Franklin Gothic Medium" panose="020B0603020102020204" pitchFamily="34" charset="0"/>
              </a:rPr>
              <a:t>магістра</a:t>
            </a:r>
            <a:r>
              <a:rPr lang="ru-RU" dirty="0">
                <a:latin typeface="Franklin Gothic Medium" panose="020B0603020102020204" pitchFamily="34" charset="0"/>
              </a:rPr>
              <a:t> </a:t>
            </a:r>
            <a:r>
              <a:rPr lang="ru-RU" dirty="0" err="1">
                <a:latin typeface="Franklin Gothic Medium" panose="020B0603020102020204" pitchFamily="34" charset="0"/>
              </a:rPr>
              <a:t>богослов'я</a:t>
            </a:r>
            <a:r>
              <a:rPr lang="ru-RU" dirty="0">
                <a:latin typeface="Franklin Gothic Medium" panose="020B0603020102020204" pitchFamily="34" charset="0"/>
              </a:rPr>
              <a:t>.</a:t>
            </a:r>
            <a:endParaRPr lang="x-none" dirty="0">
              <a:latin typeface="Franklin Gothic Medium" panose="020B0603020102020204" pitchFamily="34" charset="0"/>
            </a:endParaRPr>
          </a:p>
        </p:txBody>
      </p:sp>
      <p:pic>
        <p:nvPicPr>
          <p:cNvPr id="4" name="Рисунок 3">
            <a:extLst>
              <a:ext uri="{FF2B5EF4-FFF2-40B4-BE49-F238E27FC236}">
                <a16:creationId xmlns="" xmlns:a16="http://schemas.microsoft.com/office/drawing/2014/main" id="{7BE423DD-8546-4D93-A357-B074F3ECEC09}"/>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5785" t="4018" r="4964" b="6660"/>
          <a:stretch/>
        </p:blipFill>
        <p:spPr>
          <a:xfrm>
            <a:off x="381000" y="2166242"/>
            <a:ext cx="2766646" cy="4092248"/>
          </a:xfrm>
          <a:prstGeom prst="rect">
            <a:avLst/>
          </a:prstGeom>
          <a:ln w="28575">
            <a:solidFill>
              <a:srgbClr val="674C3B"/>
            </a:solidFill>
          </a:ln>
          <a:effectLst>
            <a:outerShdw blurRad="63500" sx="102000" sy="102000" algn="ctr" rotWithShape="0">
              <a:prstClr val="black">
                <a:alpha val="40000"/>
              </a:prstClr>
            </a:outerShdw>
          </a:effectLst>
        </p:spPr>
      </p:pic>
      <p:sp>
        <p:nvSpPr>
          <p:cNvPr id="2" name="Прямоугольник 1">
            <a:extLst>
              <a:ext uri="{FF2B5EF4-FFF2-40B4-BE49-F238E27FC236}">
                <a16:creationId xmlns="" xmlns:a16="http://schemas.microsoft.com/office/drawing/2014/main" id="{1CF74501-5021-4BD8-A6E7-39047B6FAFB0}"/>
              </a:ext>
            </a:extLst>
          </p:cNvPr>
          <p:cNvSpPr/>
          <p:nvPr/>
        </p:nvSpPr>
        <p:spPr>
          <a:xfrm>
            <a:off x="1764323" y="6263327"/>
            <a:ext cx="1344535" cy="400110"/>
          </a:xfrm>
          <a:prstGeom prst="rect">
            <a:avLst/>
          </a:prstGeom>
        </p:spPr>
        <p:txBody>
          <a:bodyPr wrap="none">
            <a:spAutoFit/>
          </a:bodyPr>
          <a:lstStyle/>
          <a:p>
            <a:r>
              <a:rPr lang="x-none" dirty="0"/>
              <a:t> </a:t>
            </a:r>
            <a:r>
              <a:rPr lang="x-none" sz="2000" dirty="0">
                <a:latin typeface="Franklin Gothic Medium" panose="020B0603020102020204" pitchFamily="34" charset="0"/>
              </a:rPr>
              <a:t>Ви 24058</a:t>
            </a:r>
            <a:endParaRPr lang="x-none" dirty="0"/>
          </a:p>
        </p:txBody>
      </p:sp>
      <p:sp>
        <p:nvSpPr>
          <p:cNvPr id="9" name="Прямоугольник 8">
            <a:extLst>
              <a:ext uri="{FF2B5EF4-FFF2-40B4-BE49-F238E27FC236}">
                <a16:creationId xmlns="" xmlns:a16="http://schemas.microsoft.com/office/drawing/2014/main" id="{5B947313-D618-48EF-AB56-75613D4F66C7}"/>
              </a:ext>
            </a:extLst>
          </p:cNvPr>
          <p:cNvSpPr/>
          <p:nvPr/>
        </p:nvSpPr>
        <p:spPr>
          <a:xfrm>
            <a:off x="381000" y="2128868"/>
            <a:ext cx="610039" cy="307777"/>
          </a:xfrm>
          <a:prstGeom prst="rect">
            <a:avLst/>
          </a:prstGeom>
        </p:spPr>
        <p:txBody>
          <a:bodyPr wrap="none">
            <a:spAutoFit/>
          </a:bodyPr>
          <a:lstStyle/>
          <a:p>
            <a:r>
              <a:rPr lang="x-none" sz="1400" dirty="0">
                <a:latin typeface="Franklin Gothic Medium" panose="020B0603020102020204" pitchFamily="34" charset="0"/>
              </a:rPr>
              <a:t>1895</a:t>
            </a:r>
          </a:p>
        </p:txBody>
      </p:sp>
    </p:spTree>
    <p:extLst>
      <p:ext uri="{BB962C8B-B14F-4D97-AF65-F5344CB8AC3E}">
        <p14:creationId xmlns="" xmlns:p14="http://schemas.microsoft.com/office/powerpoint/2010/main" val="410453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0"/>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80566068-515C-458C-970E-8578EB3EDE85}"/>
              </a:ext>
            </a:extLst>
          </p:cNvPr>
          <p:cNvSpPr/>
          <p:nvPr/>
        </p:nvSpPr>
        <p:spPr>
          <a:xfrm>
            <a:off x="404446" y="743874"/>
            <a:ext cx="6840416" cy="5355312"/>
          </a:xfrm>
          <a:prstGeom prst="rect">
            <a:avLst/>
          </a:prstGeom>
        </p:spPr>
        <p:txBody>
          <a:bodyPr wrap="square">
            <a:spAutoFit/>
          </a:bodyPr>
          <a:lstStyle/>
          <a:p>
            <a:pPr algn="just"/>
            <a:r>
              <a:rPr lang="ru-RU" dirty="0" err="1">
                <a:latin typeface="Franklin Gothic Medium" panose="020B0603020102020204" pitchFamily="34" charset="0"/>
              </a:rPr>
              <a:t>Закінчивши</a:t>
            </a:r>
            <a:r>
              <a:rPr lang="ru-RU" dirty="0">
                <a:latin typeface="Franklin Gothic Medium" panose="020B0603020102020204" pitchFamily="34" charset="0"/>
              </a:rPr>
              <a:t> в 1865 </a:t>
            </a:r>
            <a:r>
              <a:rPr lang="ru-RU" dirty="0" err="1">
                <a:latin typeface="Franklin Gothic Medium" panose="020B0603020102020204" pitchFamily="34" charset="0"/>
              </a:rPr>
              <a:t>році</a:t>
            </a:r>
            <a:r>
              <a:rPr lang="ru-RU" dirty="0">
                <a:latin typeface="Franklin Gothic Medium" panose="020B0603020102020204" pitchFamily="34" charset="0"/>
              </a:rPr>
              <a:t> </a:t>
            </a:r>
            <a:r>
              <a:rPr lang="ru-RU" dirty="0" err="1">
                <a:latin typeface="Franklin Gothic Medium" panose="020B0603020102020204" pitchFamily="34" charset="0"/>
              </a:rPr>
              <a:t>академію</a:t>
            </a:r>
            <a:r>
              <a:rPr lang="ru-RU" dirty="0">
                <a:latin typeface="Franklin Gothic Medium" panose="020B0603020102020204" pitchFamily="34" charset="0"/>
              </a:rPr>
              <a:t>, </a:t>
            </a:r>
            <a:r>
              <a:rPr lang="uk-UA" dirty="0">
                <a:latin typeface="Franklin Gothic Medium" panose="020B0603020102020204" pitchFamily="34" charset="0"/>
              </a:rPr>
              <a:t>М. І. Петров був призначений викладачем словесності Волинської духовної семінарії у  </a:t>
            </a:r>
            <a:r>
              <a:rPr lang="uk-UA" dirty="0" err="1">
                <a:latin typeface="Franklin Gothic Medium" panose="020B0603020102020204" pitchFamily="34" charset="0"/>
              </a:rPr>
              <a:t>м.Кременці</a:t>
            </a:r>
            <a:r>
              <a:rPr lang="uk-UA" dirty="0">
                <a:latin typeface="Franklin Gothic Medium" panose="020B0603020102020204" pitchFamily="34" charset="0"/>
              </a:rPr>
              <a:t>. </a:t>
            </a:r>
          </a:p>
          <a:p>
            <a:pPr algn="just"/>
            <a:r>
              <a:rPr lang="uk-UA" dirty="0">
                <a:latin typeface="Franklin Gothic Medium" panose="020B0603020102020204" pitchFamily="34" charset="0"/>
              </a:rPr>
              <a:t> 17 </a:t>
            </a:r>
            <a:r>
              <a:rPr lang="uk-UA" dirty="0" smtClean="0">
                <a:latin typeface="Franklin Gothic Medium" panose="020B0603020102020204" pitchFamily="34" charset="0"/>
              </a:rPr>
              <a:t>вересня </a:t>
            </a:r>
            <a:r>
              <a:rPr lang="uk-UA" dirty="0">
                <a:latin typeface="Franklin Gothic Medium" panose="020B0603020102020204" pitchFamily="34" charset="0"/>
              </a:rPr>
              <a:t>1868 р. вченому був виписаний </a:t>
            </a:r>
            <a:r>
              <a:rPr lang="uk-UA" dirty="0" err="1">
                <a:latin typeface="Franklin Gothic Medium" panose="020B0603020102020204" pitchFamily="34" charset="0"/>
              </a:rPr>
              <a:t>латиномовний</a:t>
            </a:r>
            <a:r>
              <a:rPr lang="uk-UA" dirty="0">
                <a:latin typeface="Franklin Gothic Medium" panose="020B0603020102020204" pitchFamily="34" charset="0"/>
              </a:rPr>
              <a:t> диплом магістра </a:t>
            </a:r>
            <a:r>
              <a:rPr lang="uk-UA" dirty="0" err="1">
                <a:latin typeface="Franklin Gothic Medium" panose="020B0603020102020204" pitchFamily="34" charset="0"/>
              </a:rPr>
              <a:t>богословія</a:t>
            </a:r>
            <a:r>
              <a:rPr lang="uk-UA" dirty="0">
                <a:latin typeface="Franklin Gothic Medium" panose="020B0603020102020204" pitchFamily="34" charset="0"/>
              </a:rPr>
              <a:t>. </a:t>
            </a:r>
          </a:p>
          <a:p>
            <a:pPr algn="just"/>
            <a:r>
              <a:rPr lang="uk-UA" dirty="0">
                <a:latin typeface="Franklin Gothic Medium" panose="020B0603020102020204" pitchFamily="34" charset="0"/>
              </a:rPr>
              <a:t>Врешті, 10 червня 1870 р. </a:t>
            </a:r>
            <a:r>
              <a:rPr lang="uk-UA" dirty="0" smtClean="0">
                <a:latin typeface="Franklin Gothic Medium" panose="020B0603020102020204" pitchFamily="34" charset="0"/>
              </a:rPr>
              <a:t>М.І.Петров </a:t>
            </a:r>
            <a:r>
              <a:rPr lang="uk-UA" dirty="0">
                <a:latin typeface="Franklin Gothic Medium" panose="020B0603020102020204" pitchFamily="34" charset="0"/>
              </a:rPr>
              <a:t>був затверджений викладачем кафедри теорії словесності, чужих літератур та історії російської літератури Київської духовної академії, а в вересні 1871 р. він був обраний екстраординарним професором Академії.  </a:t>
            </a:r>
          </a:p>
          <a:p>
            <a:pPr algn="just"/>
            <a:r>
              <a:rPr lang="uk-UA" dirty="0">
                <a:latin typeface="Franklin Gothic Medium" panose="020B0603020102020204" pitchFamily="34" charset="0"/>
              </a:rPr>
              <a:t>З переїздом у Київ почався новий період життя вченого. Результатом напруженої п</a:t>
            </a:r>
            <a:r>
              <a:rPr lang="en-US" dirty="0">
                <a:latin typeface="Franklin Gothic Medium" panose="020B0603020102020204" pitchFamily="34" charset="0"/>
              </a:rPr>
              <a:t>’</a:t>
            </a:r>
            <a:r>
              <a:rPr lang="uk-UA" dirty="0" err="1">
                <a:latin typeface="Franklin Gothic Medium" panose="020B0603020102020204" pitchFamily="34" charset="0"/>
              </a:rPr>
              <a:t>ятирічної</a:t>
            </a:r>
            <a:r>
              <a:rPr lang="uk-UA" dirty="0">
                <a:latin typeface="Franklin Gothic Medium" panose="020B0603020102020204" pitchFamily="34" charset="0"/>
              </a:rPr>
              <a:t> праці стала фундаментальна праця «О </a:t>
            </a:r>
            <a:r>
              <a:rPr lang="uk-UA" dirty="0" err="1">
                <a:latin typeface="Franklin Gothic Medium" panose="020B0603020102020204" pitchFamily="34" charset="0"/>
              </a:rPr>
              <a:t>происхождении</a:t>
            </a:r>
            <a:r>
              <a:rPr lang="uk-UA" dirty="0">
                <a:latin typeface="Franklin Gothic Medium" panose="020B0603020102020204" pitchFamily="34" charset="0"/>
              </a:rPr>
              <a:t> и составе </a:t>
            </a:r>
            <a:r>
              <a:rPr lang="uk-UA" dirty="0" err="1">
                <a:latin typeface="Franklin Gothic Medium" panose="020B0603020102020204" pitchFamily="34" charset="0"/>
              </a:rPr>
              <a:t>славяно-русского</a:t>
            </a:r>
            <a:r>
              <a:rPr lang="uk-UA" dirty="0">
                <a:latin typeface="Franklin Gothic Medium" panose="020B0603020102020204" pitchFamily="34" charset="0"/>
              </a:rPr>
              <a:t> печатного </a:t>
            </a:r>
            <a:r>
              <a:rPr lang="uk-UA" dirty="0" err="1">
                <a:latin typeface="Franklin Gothic Medium" panose="020B0603020102020204" pitchFamily="34" charset="0"/>
              </a:rPr>
              <a:t>Пролога</a:t>
            </a:r>
            <a:r>
              <a:rPr lang="uk-UA" dirty="0">
                <a:latin typeface="Franklin Gothic Medium" panose="020B0603020102020204" pitchFamily="34" charset="0"/>
              </a:rPr>
              <a:t> (</a:t>
            </a:r>
            <a:r>
              <a:rPr lang="uk-UA" dirty="0" err="1">
                <a:latin typeface="Franklin Gothic Medium" panose="020B0603020102020204" pitchFamily="34" charset="0"/>
              </a:rPr>
              <a:t>иноземные</a:t>
            </a:r>
            <a:r>
              <a:rPr lang="uk-UA" dirty="0">
                <a:latin typeface="Franklin Gothic Medium" panose="020B0603020102020204" pitchFamily="34" charset="0"/>
              </a:rPr>
              <a:t> </a:t>
            </a:r>
            <a:r>
              <a:rPr lang="uk-UA" dirty="0" err="1">
                <a:latin typeface="Franklin Gothic Medium" panose="020B0603020102020204" pitchFamily="34" charset="0"/>
              </a:rPr>
              <a:t>источники</a:t>
            </a:r>
            <a:r>
              <a:rPr lang="uk-UA" dirty="0">
                <a:latin typeface="Franklin Gothic Medium" panose="020B0603020102020204" pitchFamily="34" charset="0"/>
              </a:rPr>
              <a:t>)», яку </a:t>
            </a:r>
            <a:r>
              <a:rPr lang="uk-UA" dirty="0" smtClean="0">
                <a:latin typeface="Franklin Gothic Medium" panose="020B0603020102020204" pitchFamily="34" charset="0"/>
              </a:rPr>
              <a:t>М.І.Петров </a:t>
            </a:r>
            <a:r>
              <a:rPr lang="uk-UA" dirty="0">
                <a:latin typeface="Franklin Gothic Medium" panose="020B0603020102020204" pitchFamily="34" charset="0"/>
              </a:rPr>
              <a:t>подав до захисту 14 серпня 1875 р. Докторський диспут тривав протягом трьох годин. Докторант блискуче відповідав на закиди і запитання, продемонстрував прекрасне знання предмету і </a:t>
            </a:r>
            <a:r>
              <a:rPr lang="uk-UA" dirty="0" smtClean="0">
                <a:latin typeface="Franklin Gothic Medium" panose="020B0603020102020204" pitchFamily="34" charset="0"/>
              </a:rPr>
              <a:t>неймовірну </a:t>
            </a:r>
            <a:r>
              <a:rPr lang="uk-UA" dirty="0">
                <a:latin typeface="Franklin Gothic Medium" panose="020B0603020102020204" pitchFamily="34" charset="0"/>
              </a:rPr>
              <a:t>ерудицію. 9 грудня 1877 р. Миколі Івановичу вручили диплом доктора </a:t>
            </a:r>
            <a:r>
              <a:rPr lang="uk-UA" dirty="0" err="1">
                <a:latin typeface="Franklin Gothic Medium" panose="020B0603020102020204" pitchFamily="34" charset="0"/>
              </a:rPr>
              <a:t>богословія</a:t>
            </a:r>
            <a:r>
              <a:rPr lang="uk-UA" dirty="0">
                <a:latin typeface="Franklin Gothic Medium" panose="020B0603020102020204" pitchFamily="34" charset="0"/>
              </a:rPr>
              <a:t>.</a:t>
            </a:r>
            <a:endParaRPr lang="x-none" dirty="0">
              <a:latin typeface="Franklin Gothic Medium" panose="020B0603020102020204" pitchFamily="34" charset="0"/>
            </a:endParaRPr>
          </a:p>
        </p:txBody>
      </p:sp>
      <p:pic>
        <p:nvPicPr>
          <p:cNvPr id="12" name="Рисунок 11">
            <a:extLst>
              <a:ext uri="{FF2B5EF4-FFF2-40B4-BE49-F238E27FC236}">
                <a16:creationId xmlns="" xmlns:a16="http://schemas.microsoft.com/office/drawing/2014/main" id="{1F79D795-876C-4887-84AD-3F6A750242AA}"/>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7958505" y="670690"/>
            <a:ext cx="3620485" cy="5516619"/>
          </a:xfrm>
          <a:prstGeom prst="rect">
            <a:avLst/>
          </a:prstGeom>
          <a:ln w="28575">
            <a:solidFill>
              <a:srgbClr val="674C3B"/>
            </a:solidFill>
          </a:ln>
          <a:effectLst>
            <a:outerShdw blurRad="63500" sx="102000" sy="102000" algn="ctr" rotWithShape="0">
              <a:prstClr val="black">
                <a:alpha val="40000"/>
              </a:prstClr>
            </a:outerShdw>
          </a:effectLst>
        </p:spPr>
      </p:pic>
      <p:sp>
        <p:nvSpPr>
          <p:cNvPr id="3" name="Прямоугольник 2">
            <a:extLst>
              <a:ext uri="{FF2B5EF4-FFF2-40B4-BE49-F238E27FC236}">
                <a16:creationId xmlns="" xmlns:a16="http://schemas.microsoft.com/office/drawing/2014/main" id="{1DF797C7-C972-4B6D-92CB-2FBA1C854DA1}"/>
              </a:ext>
            </a:extLst>
          </p:cNvPr>
          <p:cNvSpPr/>
          <p:nvPr/>
        </p:nvSpPr>
        <p:spPr>
          <a:xfrm>
            <a:off x="7958505" y="6252071"/>
            <a:ext cx="2673296" cy="400110"/>
          </a:xfrm>
          <a:prstGeom prst="rect">
            <a:avLst/>
          </a:prstGeom>
        </p:spPr>
        <p:txBody>
          <a:bodyPr wrap="none">
            <a:spAutoFit/>
          </a:bodyPr>
          <a:lstStyle/>
          <a:p>
            <a:r>
              <a:rPr lang="x-none" sz="2000" dirty="0">
                <a:latin typeface="Franklin Gothic Medium" panose="020B0603020102020204" pitchFamily="34" charset="0"/>
              </a:rPr>
              <a:t>I </a:t>
            </a:r>
            <a:r>
              <a:rPr lang="x-none" sz="2000" dirty="0" err="1">
                <a:latin typeface="Franklin Gothic Medium" panose="020B0603020102020204" pitchFamily="34" charset="0"/>
              </a:rPr>
              <a:t>Київ.Гімн</a:t>
            </a:r>
            <a:r>
              <a:rPr lang="x-none" sz="2000" dirty="0">
                <a:latin typeface="Franklin Gothic Medium" panose="020B0603020102020204" pitchFamily="34" charset="0"/>
              </a:rPr>
              <a:t>.</a:t>
            </a:r>
            <a:r>
              <a:rPr lang="en-US" sz="2000" dirty="0">
                <a:latin typeface="Franklin Gothic Medium" panose="020B0603020102020204" pitchFamily="34" charset="0"/>
              </a:rPr>
              <a:t>N</a:t>
            </a:r>
            <a:r>
              <a:rPr lang="x-none" sz="2000" dirty="0">
                <a:latin typeface="Franklin Gothic Medium" panose="020B0603020102020204" pitchFamily="34" charset="0"/>
              </a:rPr>
              <a:t> XV</a:t>
            </a:r>
            <a:r>
              <a:rPr lang="uk-UA" sz="2000" dirty="0">
                <a:latin typeface="Franklin Gothic Medium" panose="020B0603020102020204" pitchFamily="34" charset="0"/>
              </a:rPr>
              <a:t>.</a:t>
            </a:r>
            <a:r>
              <a:rPr lang="x-none" sz="2000" dirty="0">
                <a:latin typeface="Franklin Gothic Medium" panose="020B0603020102020204" pitchFamily="34" charset="0"/>
              </a:rPr>
              <a:t>A</a:t>
            </a:r>
            <a:r>
              <a:rPr lang="uk-UA" sz="2000" dirty="0">
                <a:latin typeface="Franklin Gothic Medium" panose="020B0603020102020204" pitchFamily="34" charset="0"/>
              </a:rPr>
              <a:t>.</a:t>
            </a:r>
            <a:r>
              <a:rPr lang="x-none" sz="2000" dirty="0">
                <a:latin typeface="Franklin Gothic Medium" panose="020B0603020102020204" pitchFamily="34" charset="0"/>
              </a:rPr>
              <a:t>921</a:t>
            </a:r>
          </a:p>
        </p:txBody>
      </p:sp>
      <p:sp>
        <p:nvSpPr>
          <p:cNvPr id="4" name="Прямоугольник 3">
            <a:extLst>
              <a:ext uri="{FF2B5EF4-FFF2-40B4-BE49-F238E27FC236}">
                <a16:creationId xmlns="" xmlns:a16="http://schemas.microsoft.com/office/drawing/2014/main" id="{851E982F-7592-4D7D-A052-EF2F71F4AAD6}"/>
              </a:ext>
            </a:extLst>
          </p:cNvPr>
          <p:cNvSpPr/>
          <p:nvPr/>
        </p:nvSpPr>
        <p:spPr>
          <a:xfrm>
            <a:off x="7958505" y="670690"/>
            <a:ext cx="606448" cy="307777"/>
          </a:xfrm>
          <a:prstGeom prst="rect">
            <a:avLst/>
          </a:prstGeom>
        </p:spPr>
        <p:txBody>
          <a:bodyPr wrap="none">
            <a:spAutoFit/>
          </a:bodyPr>
          <a:lstStyle/>
          <a:p>
            <a:r>
              <a:rPr lang="x-none" sz="1400" dirty="0">
                <a:latin typeface="Franklin Gothic Medium" panose="020B0603020102020204" pitchFamily="34" charset="0"/>
              </a:rPr>
              <a:t>1875</a:t>
            </a:r>
          </a:p>
        </p:txBody>
      </p:sp>
    </p:spTree>
    <p:extLst>
      <p:ext uri="{BB962C8B-B14F-4D97-AF65-F5344CB8AC3E}">
        <p14:creationId xmlns="" xmlns:p14="http://schemas.microsoft.com/office/powerpoint/2010/main" val="389416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E03AD88-F3AF-47DC-B273-AE80B230DFDA}"/>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4739"/>
          <a:stretch/>
        </p:blipFill>
        <p:spPr>
          <a:xfrm>
            <a:off x="0" y="246185"/>
            <a:ext cx="12192000" cy="6858000"/>
          </a:xfrm>
          <a:prstGeom prst="rect">
            <a:avLst/>
          </a:prstGeom>
          <a:solidFill>
            <a:srgbClr val="000000">
              <a:shade val="95000"/>
            </a:srgbClr>
          </a:solidFill>
          <a:ln w="444500" cap="sq">
            <a:solidFill>
              <a:srgbClr val="50402E"/>
            </a:solidFill>
            <a:miter lim="800000"/>
          </a:ln>
          <a:effectLst>
            <a:outerShdw blurRad="254000" dist="190500" dir="2700000" sy="90000" algn="bl" rotWithShape="0">
              <a:srgbClr val="000000">
                <a:alpha val="40000"/>
              </a:srgbClr>
            </a:outerShdw>
          </a:effectLst>
        </p:spPr>
      </p:pic>
      <p:sp>
        <p:nvSpPr>
          <p:cNvPr id="6" name="Прямоугольник 5">
            <a:extLst>
              <a:ext uri="{FF2B5EF4-FFF2-40B4-BE49-F238E27FC236}">
                <a16:creationId xmlns="" xmlns:a16="http://schemas.microsoft.com/office/drawing/2014/main" id="{1A521939-0D58-4E0F-95AC-463E419B370A}"/>
              </a:ext>
            </a:extLst>
          </p:cNvPr>
          <p:cNvSpPr/>
          <p:nvPr/>
        </p:nvSpPr>
        <p:spPr>
          <a:xfrm>
            <a:off x="806441" y="743874"/>
            <a:ext cx="7326443" cy="369332"/>
          </a:xfrm>
          <a:prstGeom prst="rect">
            <a:avLst/>
          </a:prstGeom>
        </p:spPr>
        <p:txBody>
          <a:bodyPr wrap="square">
            <a:spAutoFit/>
          </a:bodyPr>
          <a:lstStyle/>
          <a:p>
            <a:pPr algn="just"/>
            <a:endParaRPr lang="ru-RU" b="1" dirty="0">
              <a:solidFill>
                <a:srgbClr val="3D3123"/>
              </a:solidFill>
              <a:latin typeface="Franklin Gothic Medium" panose="020B0603020102020204" pitchFamily="34" charset="0"/>
              <a:ea typeface="Cambria" panose="02040503050406030204" pitchFamily="18" charset="0"/>
              <a:cs typeface="Courier New" panose="02070309020205020404" pitchFamily="49" charset="0"/>
            </a:endParaRPr>
          </a:p>
        </p:txBody>
      </p:sp>
      <p:sp>
        <p:nvSpPr>
          <p:cNvPr id="2" name="Прямоугольник 1">
            <a:extLst>
              <a:ext uri="{FF2B5EF4-FFF2-40B4-BE49-F238E27FC236}">
                <a16:creationId xmlns="" xmlns:a16="http://schemas.microsoft.com/office/drawing/2014/main" id="{D29493E8-ACB8-4198-BF53-A02126EC126D}"/>
              </a:ext>
            </a:extLst>
          </p:cNvPr>
          <p:cNvSpPr/>
          <p:nvPr/>
        </p:nvSpPr>
        <p:spPr>
          <a:xfrm>
            <a:off x="376844" y="743874"/>
            <a:ext cx="5435431" cy="5632311"/>
          </a:xfrm>
          <a:prstGeom prst="rect">
            <a:avLst/>
          </a:prstGeom>
        </p:spPr>
        <p:txBody>
          <a:bodyPr wrap="square">
            <a:spAutoFit/>
          </a:bodyPr>
          <a:lstStyle/>
          <a:p>
            <a:pPr algn="just"/>
            <a:r>
              <a:rPr lang="uk-UA" dirty="0">
                <a:latin typeface="Franklin Gothic Medium" panose="020B0603020102020204" pitchFamily="34" charset="0"/>
              </a:rPr>
              <a:t>Поряд з викладацькою та громадською працею </a:t>
            </a:r>
            <a:endParaRPr lang="uk-UA" dirty="0" smtClean="0">
              <a:latin typeface="Franklin Gothic Medium" panose="020B0603020102020204" pitchFamily="34" charset="0"/>
            </a:endParaRPr>
          </a:p>
          <a:p>
            <a:pPr algn="just"/>
            <a:r>
              <a:rPr lang="uk-UA" dirty="0" smtClean="0">
                <a:latin typeface="Franklin Gothic Medium" panose="020B0603020102020204" pitchFamily="34" charset="0"/>
              </a:rPr>
              <a:t>М. Петров </a:t>
            </a:r>
            <a:r>
              <a:rPr lang="uk-UA" dirty="0">
                <a:latin typeface="Franklin Gothic Medium" panose="020B0603020102020204" pitchFamily="34" charset="0"/>
              </a:rPr>
              <a:t>плідно і наполегливо займався наукою. Спеціально вчений опрацьовував українську літературу XVII—XIX ст. Історія старої української літератури не вимагала особливої праці від вченого, бо він вже давно уважно розглядав нашу старовин</a:t>
            </a:r>
            <a:r>
              <a:rPr lang="ru-RU" dirty="0">
                <a:latin typeface="Franklin Gothic Medium" panose="020B0603020102020204" pitchFamily="34" charset="0"/>
              </a:rPr>
              <a:t>н</a:t>
            </a:r>
            <a:r>
              <a:rPr lang="uk-UA" dirty="0">
                <a:latin typeface="Franklin Gothic Medium" panose="020B0603020102020204" pitchFamily="34" charset="0"/>
              </a:rPr>
              <a:t>у літературу, починаючи з XV ст. Складаючи книгу по історії старої української літератури, Миколі Івановичу доводилося здебільшого об</a:t>
            </a:r>
            <a:r>
              <a:rPr lang="en-US" dirty="0">
                <a:latin typeface="Franklin Gothic Medium" panose="020B0603020102020204" pitchFamily="34" charset="0"/>
              </a:rPr>
              <a:t>’</a:t>
            </a:r>
            <a:r>
              <a:rPr lang="uk-UA" dirty="0">
                <a:latin typeface="Franklin Gothic Medium" panose="020B0603020102020204" pitchFamily="34" charset="0"/>
              </a:rPr>
              <a:t>єднати і </a:t>
            </a:r>
            <a:r>
              <a:rPr lang="uk-UA" dirty="0" smtClean="0">
                <a:latin typeface="Franklin Gothic Medium" panose="020B0603020102020204" pitchFamily="34" charset="0"/>
              </a:rPr>
              <a:t>систематизувати </a:t>
            </a:r>
            <a:r>
              <a:rPr lang="uk-UA" dirty="0">
                <a:latin typeface="Franklin Gothic Medium" panose="020B0603020102020204" pitchFamily="34" charset="0"/>
              </a:rPr>
              <a:t>свої попередні роботи, доповнити їх новими матеріалами і наново зредагувати. Значно більше енергії і важкої праці повинен був витратити вчений, пишучи історію нової (XIX в.) української </a:t>
            </a:r>
            <a:r>
              <a:rPr lang="uk-UA" dirty="0" smtClean="0">
                <a:latin typeface="Franklin Gothic Medium" panose="020B0603020102020204" pitchFamily="34" charset="0"/>
              </a:rPr>
              <a:t>літератури</a:t>
            </a:r>
            <a:r>
              <a:rPr lang="uk-UA" dirty="0">
                <a:latin typeface="Franklin Gothic Medium" panose="020B0603020102020204" pitchFamily="34" charset="0"/>
              </a:rPr>
              <a:t>, цікавитися якою він почав з 1874 р. Йому довелося уважно перечитати всі твори кращих представників цієї літератури, добре простудіювати їх і критичну </a:t>
            </a:r>
            <a:r>
              <a:rPr lang="uk-UA" dirty="0" smtClean="0">
                <a:latin typeface="Franklin Gothic Medium" panose="020B0603020102020204" pitchFamily="34" charset="0"/>
              </a:rPr>
              <a:t>літературу </a:t>
            </a:r>
            <a:r>
              <a:rPr lang="uk-UA" dirty="0">
                <a:latin typeface="Franklin Gothic Medium" panose="020B0603020102020204" pitchFamily="34" charset="0"/>
              </a:rPr>
              <a:t>про них. І лише в 1877 році він фундаментально приступив до досліджень.</a:t>
            </a:r>
            <a:endParaRPr lang="x-none" dirty="0">
              <a:latin typeface="Franklin Gothic Medium" panose="020B0603020102020204" pitchFamily="34" charset="0"/>
            </a:endParaRPr>
          </a:p>
        </p:txBody>
      </p:sp>
      <p:pic>
        <p:nvPicPr>
          <p:cNvPr id="8" name="Рисунок 7">
            <a:extLst>
              <a:ext uri="{FF2B5EF4-FFF2-40B4-BE49-F238E27FC236}">
                <a16:creationId xmlns="" xmlns:a16="http://schemas.microsoft.com/office/drawing/2014/main" id="{5758E5BC-8942-442E-A622-3487CDE00769}"/>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895245" y="1720151"/>
            <a:ext cx="2919911" cy="4340878"/>
          </a:xfrm>
          <a:prstGeom prst="rect">
            <a:avLst/>
          </a:prstGeom>
          <a:ln w="28575">
            <a:solidFill>
              <a:srgbClr val="674C3B"/>
            </a:solidFill>
          </a:ln>
          <a:effectLst>
            <a:outerShdw blurRad="63500" sx="102000" sy="102000" algn="ctr" rotWithShape="0">
              <a:prstClr val="black">
                <a:alpha val="40000"/>
              </a:prstClr>
            </a:outerShdw>
          </a:effectLst>
        </p:spPr>
      </p:pic>
      <p:sp>
        <p:nvSpPr>
          <p:cNvPr id="3" name="Прямоугольник 2">
            <a:extLst>
              <a:ext uri="{FF2B5EF4-FFF2-40B4-BE49-F238E27FC236}">
                <a16:creationId xmlns="" xmlns:a16="http://schemas.microsoft.com/office/drawing/2014/main" id="{AEBF0A1E-38D1-4E91-BD83-076DB0098EA7}"/>
              </a:ext>
            </a:extLst>
          </p:cNvPr>
          <p:cNvSpPr/>
          <p:nvPr/>
        </p:nvSpPr>
        <p:spPr>
          <a:xfrm>
            <a:off x="6087000" y="5317058"/>
            <a:ext cx="1301895" cy="400110"/>
          </a:xfrm>
          <a:prstGeom prst="rect">
            <a:avLst/>
          </a:prstGeom>
        </p:spPr>
        <p:txBody>
          <a:bodyPr wrap="none">
            <a:spAutoFit/>
          </a:bodyPr>
          <a:lstStyle/>
          <a:p>
            <a:r>
              <a:rPr lang="x-none" sz="2000" dirty="0">
                <a:latin typeface="Franklin Gothic Medium" panose="020B0603020102020204" pitchFamily="34" charset="0"/>
              </a:rPr>
              <a:t>Ви 18653</a:t>
            </a:r>
          </a:p>
        </p:txBody>
      </p:sp>
      <p:sp>
        <p:nvSpPr>
          <p:cNvPr id="9" name="Прямоугольник 8">
            <a:extLst>
              <a:ext uri="{FF2B5EF4-FFF2-40B4-BE49-F238E27FC236}">
                <a16:creationId xmlns="" xmlns:a16="http://schemas.microsoft.com/office/drawing/2014/main" id="{C7EF7801-09CE-49C8-89DE-D5857BE83B5A}"/>
              </a:ext>
            </a:extLst>
          </p:cNvPr>
          <p:cNvSpPr/>
          <p:nvPr/>
        </p:nvSpPr>
        <p:spPr>
          <a:xfrm>
            <a:off x="8811828" y="6061029"/>
            <a:ext cx="1447769" cy="400110"/>
          </a:xfrm>
          <a:prstGeom prst="rect">
            <a:avLst/>
          </a:prstGeom>
        </p:spPr>
        <p:txBody>
          <a:bodyPr wrap="none">
            <a:spAutoFit/>
          </a:bodyPr>
          <a:lstStyle/>
          <a:p>
            <a:r>
              <a:rPr lang="x-none" sz="2000" dirty="0">
                <a:latin typeface="Franklin Gothic Medium" panose="020B0603020102020204" pitchFamily="34" charset="0"/>
              </a:rPr>
              <a:t>Во 128950</a:t>
            </a:r>
          </a:p>
        </p:txBody>
      </p:sp>
      <p:sp>
        <p:nvSpPr>
          <p:cNvPr id="10" name="Прямоугольник 9">
            <a:extLst>
              <a:ext uri="{FF2B5EF4-FFF2-40B4-BE49-F238E27FC236}">
                <a16:creationId xmlns="" xmlns:a16="http://schemas.microsoft.com/office/drawing/2014/main" id="{CF02DE66-8185-4CC0-B6BB-5D7E71D5A260}"/>
              </a:ext>
            </a:extLst>
          </p:cNvPr>
          <p:cNvSpPr/>
          <p:nvPr/>
        </p:nvSpPr>
        <p:spPr>
          <a:xfrm>
            <a:off x="11200343" y="1652926"/>
            <a:ext cx="610039" cy="307777"/>
          </a:xfrm>
          <a:prstGeom prst="rect">
            <a:avLst/>
          </a:prstGeom>
        </p:spPr>
        <p:txBody>
          <a:bodyPr wrap="none">
            <a:spAutoFit/>
          </a:bodyPr>
          <a:lstStyle/>
          <a:p>
            <a:r>
              <a:rPr lang="x-none" sz="1400" dirty="0">
                <a:latin typeface="Franklin Gothic Medium" panose="020B0603020102020204" pitchFamily="34" charset="0"/>
              </a:rPr>
              <a:t>1880</a:t>
            </a:r>
          </a:p>
        </p:txBody>
      </p:sp>
      <p:pic>
        <p:nvPicPr>
          <p:cNvPr id="4" name="Рисунок 3">
            <a:extLst>
              <a:ext uri="{FF2B5EF4-FFF2-40B4-BE49-F238E27FC236}">
                <a16:creationId xmlns="" xmlns:a16="http://schemas.microsoft.com/office/drawing/2014/main" id="{765FC04D-559E-4D8C-81D5-203A641FC5CC}"/>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l="3022" t="22591" r="3245"/>
          <a:stretch/>
        </p:blipFill>
        <p:spPr>
          <a:xfrm>
            <a:off x="6087000" y="958702"/>
            <a:ext cx="2915137" cy="4340878"/>
          </a:xfrm>
          <a:prstGeom prst="rect">
            <a:avLst/>
          </a:prstGeom>
          <a:ln w="28575">
            <a:solidFill>
              <a:srgbClr val="674C3B"/>
            </a:solidFill>
          </a:ln>
          <a:effectLst>
            <a:outerShdw blurRad="63500" sx="102000" sy="102000" algn="ctr" rotWithShape="0">
              <a:prstClr val="black">
                <a:alpha val="40000"/>
              </a:prstClr>
            </a:outerShdw>
          </a:effectLst>
        </p:spPr>
      </p:pic>
      <p:sp>
        <p:nvSpPr>
          <p:cNvPr id="7" name="Прямоугольник 6">
            <a:extLst>
              <a:ext uri="{FF2B5EF4-FFF2-40B4-BE49-F238E27FC236}">
                <a16:creationId xmlns="" xmlns:a16="http://schemas.microsoft.com/office/drawing/2014/main" id="{9FB4E24F-DFD5-4748-9478-D6895DE4D431}"/>
              </a:ext>
            </a:extLst>
          </p:cNvPr>
          <p:cNvSpPr/>
          <p:nvPr/>
        </p:nvSpPr>
        <p:spPr>
          <a:xfrm>
            <a:off x="6096000" y="928540"/>
            <a:ext cx="606448" cy="307777"/>
          </a:xfrm>
          <a:prstGeom prst="rect">
            <a:avLst/>
          </a:prstGeom>
        </p:spPr>
        <p:txBody>
          <a:bodyPr wrap="none">
            <a:spAutoFit/>
          </a:bodyPr>
          <a:lstStyle/>
          <a:p>
            <a:r>
              <a:rPr lang="x-none" sz="1400" dirty="0">
                <a:latin typeface="Franklin Gothic Medium" panose="020B0603020102020204" pitchFamily="34" charset="0"/>
              </a:rPr>
              <a:t>1878</a:t>
            </a:r>
          </a:p>
        </p:txBody>
      </p:sp>
    </p:spTree>
    <p:extLst>
      <p:ext uri="{BB962C8B-B14F-4D97-AF65-F5344CB8AC3E}">
        <p14:creationId xmlns="" xmlns:p14="http://schemas.microsoft.com/office/powerpoint/2010/main" val="13203599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TotalTime>
  <Words>2740</Words>
  <Application>Microsoft Office PowerPoint</Application>
  <PresentationFormat>Произвольный</PresentationFormat>
  <Paragraphs>198</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Walker Dima</dc:creator>
  <cp:lastModifiedBy>Admin</cp:lastModifiedBy>
  <cp:revision>257</cp:revision>
  <dcterms:created xsi:type="dcterms:W3CDTF">2020-04-12T16:16:39Z</dcterms:created>
  <dcterms:modified xsi:type="dcterms:W3CDTF">2020-10-13T06:25:12Z</dcterms:modified>
</cp:coreProperties>
</file>