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9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F489C0-85F1-4C67-9E45-C6FAE25E676F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54620C-7BC3-4A0B-949D-9C0EA52B30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54620C-7BC3-4A0B-949D-9C0EA52B301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E3FC0-5F10-4453-BD3C-03BC0BC31C28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E549A-C932-4540-A576-7F6D48D0BD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E3FC0-5F10-4453-BD3C-03BC0BC31C28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E549A-C932-4540-A576-7F6D48D0BD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E3FC0-5F10-4453-BD3C-03BC0BC31C28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E549A-C932-4540-A576-7F6D48D0BD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E3FC0-5F10-4453-BD3C-03BC0BC31C28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E549A-C932-4540-A576-7F6D48D0BD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E3FC0-5F10-4453-BD3C-03BC0BC31C28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E549A-C932-4540-A576-7F6D48D0BD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E3FC0-5F10-4453-BD3C-03BC0BC31C28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E549A-C932-4540-A576-7F6D48D0BD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E3FC0-5F10-4453-BD3C-03BC0BC31C28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E549A-C932-4540-A576-7F6D48D0BD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E3FC0-5F10-4453-BD3C-03BC0BC31C28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E549A-C932-4540-A576-7F6D48D0BD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E3FC0-5F10-4453-BD3C-03BC0BC31C28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E549A-C932-4540-A576-7F6D48D0BD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E3FC0-5F10-4453-BD3C-03BC0BC31C28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E549A-C932-4540-A576-7F6D48D0BD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E3FC0-5F10-4453-BD3C-03BC0BC31C28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E549A-C932-4540-A576-7F6D48D0BD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7E3FC0-5F10-4453-BD3C-03BC0BC31C28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E549A-C932-4540-A576-7F6D48D0BD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s://gre4ka.info/statti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prostir.museum/ua/post/43111" TargetMode="External"/><Relationship Id="rId2" Type="http://schemas.openxmlformats.org/officeDocument/2006/relationships/hyperlink" Target="https://gre4ka.info/blog/entry/stezhky-i-zustrichi-sofii-tobilevych" TargetMode="Externa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gre4ka.info/zhyttia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s://gre4ka.info/zhyttia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f58d41218aebeed6498d65bb0e5516a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292100"/>
            <a:ext cx="8496944" cy="6233244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971600" y="764704"/>
            <a:ext cx="3672408" cy="4824536"/>
          </a:xfrm>
        </p:spPr>
        <p:txBody>
          <a:bodyPr>
            <a:normAutofit/>
          </a:bodyPr>
          <a:lstStyle/>
          <a:p>
            <a:r>
              <a:rPr lang="uk-UA" sz="40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+mn-lt"/>
              </a:rPr>
              <a:t>Софія Віталіївна </a:t>
            </a:r>
            <a:br>
              <a:rPr lang="uk-UA" sz="40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+mn-lt"/>
              </a:rPr>
            </a:br>
            <a:r>
              <a:rPr lang="uk-UA" sz="40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+mn-lt"/>
              </a:rPr>
              <a:t>Тобілевич</a:t>
            </a:r>
            <a:br>
              <a:rPr lang="uk-UA" sz="40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+mn-lt"/>
              </a:rPr>
            </a:br>
            <a:r>
              <a:rPr lang="uk-UA" sz="40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+mn-lt"/>
              </a:rPr>
              <a:t>1860-1953</a:t>
            </a:r>
            <a:endParaRPr lang="ru-RU" sz="4000" b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7" name="Содержимое 6" descr="images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>
          <a:xfrm>
            <a:off x="4716016" y="908720"/>
            <a:ext cx="3456384" cy="4752528"/>
          </a:xfrm>
          <a:prstGeom prst="ellipse">
            <a:avLst/>
          </a:prstGeom>
          <a:ln w="190500" cap="rnd">
            <a:solidFill>
              <a:schemeClr val="accent6">
                <a:lumMod val="60000"/>
                <a:lumOff val="4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/>
            <a:extrusionClr>
              <a:srgbClr val="000000"/>
            </a:extrusionClr>
          </a:sp3d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Але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найбільший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її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внесок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в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українську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культуру –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популяризація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творчості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її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чоловіка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Івана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Карпенка-Карого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та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інших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корифеїв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українського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театру.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Її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 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  <a:hlinkClick r:id="rId2"/>
              </a:rPr>
              <a:t>статті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 та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праці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«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Корифеї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українського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театру.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Портрети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Спогади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» (1947) та «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Мої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стежки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і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зустрічі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» (1957)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є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зразками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української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мемуаристики</a:t>
            </a:r>
            <a:r>
              <a:rPr lang="ru-RU" sz="1300" dirty="0">
                <a:solidFill>
                  <a:schemeClr val="accent6">
                    <a:lumMod val="50000"/>
                  </a:schemeClr>
                </a:solidFill>
              </a:rPr>
              <a:t>.</a:t>
            </a:r>
            <a:r>
              <a:rPr lang="ru-RU" sz="1050" dirty="0"/>
              <a:t/>
            </a:r>
            <a:br>
              <a:rPr lang="ru-RU" sz="1050" dirty="0"/>
            </a:br>
            <a:r>
              <a:rPr lang="uk-UA" sz="1050" dirty="0" smtClean="0"/>
              <a:t/>
            </a:r>
            <a:br>
              <a:rPr lang="uk-UA" sz="1050" dirty="0" smtClean="0"/>
            </a:br>
            <a:r>
              <a:rPr lang="en-US" sz="1050" dirty="0"/>
              <a:t/>
            </a:r>
            <a:br>
              <a:rPr lang="en-US" sz="1050" dirty="0"/>
            </a:br>
            <a:endParaRPr lang="ru-RU" sz="105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1400" dirty="0" err="1" smtClean="0">
                <a:solidFill>
                  <a:schemeClr val="accent6">
                    <a:lumMod val="50000"/>
                  </a:schemeClr>
                </a:solidFill>
              </a:rPr>
              <a:t>Останнє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400" dirty="0" err="1" smtClean="0">
                <a:solidFill>
                  <a:schemeClr val="accent6">
                    <a:lumMod val="50000"/>
                  </a:schemeClr>
                </a:solidFill>
              </a:rPr>
              <a:t>прижиттєве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</a:rPr>
              <a:t> фото</a:t>
            </a:r>
            <a:br>
              <a:rPr lang="ru-RU" sz="14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1400" dirty="0" err="1" smtClean="0">
                <a:solidFill>
                  <a:schemeClr val="accent6">
                    <a:lumMod val="50000"/>
                  </a:schemeClr>
                </a:solidFill>
              </a:rPr>
              <a:t>І.К.Тобілевича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400" dirty="0" err="1" smtClean="0">
                <a:solidFill>
                  <a:schemeClr val="accent6">
                    <a:lumMod val="50000"/>
                  </a:schemeClr>
                </a:solidFill>
              </a:rPr>
              <a:t>з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</a:rPr>
              <a:t> родиною</a:t>
            </a:r>
            <a:br>
              <a:rPr lang="ru-RU" sz="14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1400" b="0" dirty="0" err="1" smtClean="0">
                <a:solidFill>
                  <a:schemeClr val="accent6">
                    <a:lumMod val="50000"/>
                  </a:schemeClr>
                </a:solidFill>
              </a:rPr>
              <a:t>Хутір</a:t>
            </a:r>
            <a:r>
              <a:rPr lang="ru-RU" sz="1400" b="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400" b="0" dirty="0" err="1" smtClean="0">
                <a:solidFill>
                  <a:schemeClr val="accent6">
                    <a:lumMod val="50000"/>
                  </a:schemeClr>
                </a:solidFill>
              </a:rPr>
              <a:t>Надія</a:t>
            </a:r>
            <a:r>
              <a:rPr lang="ru-RU" sz="1400" b="0" dirty="0" smtClean="0">
                <a:solidFill>
                  <a:schemeClr val="accent6">
                    <a:lumMod val="50000"/>
                  </a:schemeClr>
                </a:solidFill>
              </a:rPr>
              <a:t>, 1907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6096" y="1196752"/>
            <a:ext cx="3250704" cy="597743"/>
          </a:xfrm>
        </p:spPr>
        <p:txBody>
          <a:bodyPr>
            <a:normAutofit/>
          </a:bodyPr>
          <a:lstStyle/>
          <a:p>
            <a:r>
              <a:rPr lang="uk-UA" sz="1400" dirty="0" smtClean="0">
                <a:solidFill>
                  <a:schemeClr val="accent6">
                    <a:lumMod val="50000"/>
                  </a:schemeClr>
                </a:solidFill>
              </a:rPr>
              <a:t>Автограф С.В.Тобілевич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8" name="Содержимое 7" descr="бш_7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5467508" y="2174875"/>
            <a:ext cx="2402092" cy="3960000"/>
          </a:xfrm>
          <a:prstGeom prst="rect">
            <a:avLst/>
          </a:prstGeom>
          <a:ln>
            <a:noFill/>
          </a:ln>
          <a:effectLst>
            <a:innerShdw blurRad="114300">
              <a:prstClr val="black"/>
            </a:innerShdw>
          </a:effectLst>
        </p:spPr>
      </p:pic>
      <p:pic>
        <p:nvPicPr>
          <p:cNvPr id="12" name="Содержимое 11" descr="5-05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457200" y="2682584"/>
            <a:ext cx="4040188" cy="2935870"/>
          </a:xfrm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Книга «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Мої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стежки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і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зустрічі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»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є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вельми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цінним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джерелом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для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дослідників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творчості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Івана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Карпенка-Карого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Софія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Тобілевич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малює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образ живого драматурга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з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його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сумнівами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і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переживаннями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розкриває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деякі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секрети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творчої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лабораторії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історії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та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джерела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написання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драм,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проходження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їх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через цензуру та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вкорінення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у репертуар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українських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труп.</a:t>
            </a:r>
            <a:r>
              <a:rPr lang="ru-RU" sz="1300" b="1" dirty="0"/>
              <a:t/>
            </a:r>
            <a:br>
              <a:rPr lang="ru-RU" sz="1300" b="1" dirty="0"/>
            </a:br>
            <a:r>
              <a:rPr lang="uk-UA" sz="1200" b="1" dirty="0" smtClean="0"/>
              <a:t/>
            </a:r>
            <a:br>
              <a:rPr lang="uk-UA" sz="1200" b="1" dirty="0" smtClean="0"/>
            </a:br>
            <a:r>
              <a:rPr lang="en-US" sz="1200" b="1" dirty="0"/>
              <a:t/>
            </a:r>
            <a:br>
              <a:rPr lang="en-US" sz="1200" b="1" dirty="0"/>
            </a:br>
            <a:endParaRPr lang="ru-RU" sz="12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9632" y="1484784"/>
            <a:ext cx="3237756" cy="639762"/>
          </a:xfrm>
        </p:spPr>
        <p:txBody>
          <a:bodyPr/>
          <a:lstStyle/>
          <a:p>
            <a:r>
              <a:rPr lang="uk-UA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ВО696189</a:t>
            </a:r>
            <a:endParaRPr lang="ru-RU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" name="Содержимое 6" descr="во696189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1279589" y="2174875"/>
            <a:ext cx="2400690" cy="3960000"/>
          </a:xfrm>
          <a:effectLst>
            <a:innerShdw blurRad="114300">
              <a:prstClr val="black"/>
            </a:innerShdw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92080" y="1535113"/>
            <a:ext cx="3394720" cy="639762"/>
          </a:xfrm>
        </p:spPr>
        <p:txBody>
          <a:bodyPr/>
          <a:lstStyle/>
          <a:p>
            <a:r>
              <a:rPr lang="uk-UA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ВО426427</a:t>
            </a:r>
            <a:endParaRPr lang="ru-RU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Содержимое 8" descr="во426427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5292222" y="2174875"/>
            <a:ext cx="2753437" cy="3960000"/>
          </a:xfrm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Книгу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спогадів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матері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підготувала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до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друку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донька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Софії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Віталіївни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Марія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Тобілевич-Кресан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(1880-1957) –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українська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письменниця-перекладачка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, педагог, театральна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діячка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викладачка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іноземних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мов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Допомагала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у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літературній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праці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Панасу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Саксаганському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- брату І.К.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Тобілевича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записуючи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його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театральні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спогади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. </a:t>
            </a:r>
            <a:endParaRPr lang="ru-RU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1259632" y="1535113"/>
            <a:ext cx="3237756" cy="639762"/>
          </a:xfrm>
        </p:spPr>
        <p:txBody>
          <a:bodyPr/>
          <a:lstStyle/>
          <a:p>
            <a:r>
              <a:rPr lang="uk-UA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АО189569</a:t>
            </a:r>
            <a:endParaRPr lang="ru-RU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" name="Содержимое 6" descr="Ао189569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1283570" y="2174875"/>
            <a:ext cx="2387448" cy="3951288"/>
          </a:xfrm>
        </p:spPr>
      </p:pic>
      <p:pic>
        <p:nvPicPr>
          <p:cNvPr id="8" name="Содержимое 7" descr="Ао189569_1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5516497" y="2174875"/>
            <a:ext cx="2303899" cy="3960000"/>
          </a:xfrm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Постать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Софії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Віталіївни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Тобілевич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і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на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сьогодні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залишається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малодослідженою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і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належним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чином не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поцінованою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сучасниками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. Але все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її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життя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–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яскравий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приклад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служіння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рідній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землі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мистецтву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, театру,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ідеалам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людяності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</a:rPr>
              <a:t>і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добра. </a:t>
            </a:r>
            <a:endParaRPr lang="ru-RU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" name="Содержимое 9" descr="бш_2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1009603" y="2174875"/>
            <a:ext cx="2941853" cy="3960000"/>
          </a:xfrm>
          <a:effectLst>
            <a:innerShdw blurRad="114300">
              <a:prstClr val="black"/>
            </a:innerShdw>
          </a:effectLst>
        </p:spPr>
      </p:pic>
      <p:pic>
        <p:nvPicPr>
          <p:cNvPr id="1026" name="Picture 2" descr="E:\Мои рисунки\VueScan\тобілевич\19_full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74451" y="2174875"/>
            <a:ext cx="1987294" cy="396000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2000" b="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uk-UA" sz="2000" b="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uk-UA" sz="20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uk-UA" sz="20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uk-UA" sz="20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uk-UA" sz="20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uk-UA" sz="2000" b="0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            </a:t>
            </a:r>
            <a:endParaRPr lang="ru-RU" sz="2000" b="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827584" y="3212976"/>
            <a:ext cx="7344816" cy="2887216"/>
          </a:xfrm>
        </p:spPr>
        <p:txBody>
          <a:bodyPr/>
          <a:lstStyle/>
          <a:p>
            <a:r>
              <a:rPr lang="uk-UA" sz="2000" b="1" dirty="0" smtClean="0">
                <a:solidFill>
                  <a:schemeClr val="accent6">
                    <a:lumMod val="50000"/>
                  </a:schemeClr>
                </a:solidFill>
              </a:rPr>
              <a:t>Джерела:</a:t>
            </a:r>
          </a:p>
          <a:p>
            <a:r>
              <a:rPr lang="en-US" dirty="0" smtClean="0">
                <a:hlinkClick r:id="rId2"/>
              </a:rPr>
              <a:t>https://gre4ka.info/blog/entry/stezhky-i-zustrichi-sofii-tobilevych</a:t>
            </a:r>
            <a:endParaRPr lang="uk-UA" dirty="0" smtClean="0"/>
          </a:p>
          <a:p>
            <a:r>
              <a:rPr lang="en-US" dirty="0" smtClean="0">
                <a:hlinkClick r:id="rId3"/>
              </a:rPr>
              <a:t>http://prostir.museum/ua/post/43111</a:t>
            </a:r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pPr algn="r"/>
            <a:r>
              <a:rPr lang="ru-RU" sz="1200" b="1" dirty="0" err="1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Книжкова</a:t>
            </a:r>
            <a:r>
              <a:rPr lang="ru-RU" sz="1200" b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  </a:t>
            </a:r>
            <a:r>
              <a:rPr lang="ru-RU" sz="1200" b="1" dirty="0" err="1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виставка</a:t>
            </a:r>
            <a:r>
              <a:rPr lang="ru-RU" sz="1200" b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  </a:t>
            </a:r>
            <a:r>
              <a:rPr lang="ru-RU" sz="1200" b="1" dirty="0" err="1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підготовлена</a:t>
            </a:r>
            <a:r>
              <a:rPr lang="ru-RU" sz="1200" b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  </a:t>
            </a:r>
            <a:r>
              <a:rPr lang="ru-RU" sz="1200" b="1" dirty="0" err="1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Відділом</a:t>
            </a:r>
            <a:r>
              <a:rPr lang="ru-RU" sz="1200" b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  </a:t>
            </a:r>
            <a:r>
              <a:rPr lang="ru-RU" sz="1200" b="1" dirty="0" err="1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соціокультурної</a:t>
            </a:r>
            <a:r>
              <a:rPr lang="ru-RU" sz="1200" b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  </a:t>
            </a:r>
            <a:r>
              <a:rPr lang="ru-RU" sz="1200" b="1" dirty="0" err="1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діяльності</a:t>
            </a:r>
            <a:endParaRPr lang="ru-RU" sz="1200" b="1" dirty="0" smtClean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algn="r"/>
            <a:r>
              <a:rPr lang="ru-RU" sz="1200" b="1" dirty="0" err="1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Всі</a:t>
            </a:r>
            <a:r>
              <a:rPr lang="ru-RU" sz="1200" b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 права </a:t>
            </a:r>
            <a:r>
              <a:rPr lang="ru-RU" sz="1200" b="1" dirty="0" err="1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захищені</a:t>
            </a:r>
            <a:r>
              <a:rPr lang="ru-RU" sz="1200" b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 © ВСКД НБУВ </a:t>
            </a:r>
          </a:p>
          <a:p>
            <a:pPr algn="r"/>
            <a:r>
              <a:rPr lang="ru-RU" sz="1200" b="1" dirty="0" err="1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провідний</a:t>
            </a:r>
            <a:r>
              <a:rPr lang="ru-RU" sz="1200" b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 </a:t>
            </a:r>
            <a:r>
              <a:rPr lang="ru-RU" sz="1200" b="1" dirty="0" err="1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бібліотекар</a:t>
            </a:r>
            <a:r>
              <a:rPr lang="ru-RU" sz="1200" b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 </a:t>
            </a:r>
            <a:r>
              <a:rPr lang="ru-RU" sz="1200" b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С</a:t>
            </a:r>
            <a:r>
              <a:rPr lang="ru-RU" sz="1200" b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. Г. Шостак</a:t>
            </a:r>
            <a:endParaRPr lang="ru-RU" sz="1200" b="1" dirty="0" smtClean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endParaRPr lang="uk-UA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Софія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Віталіївна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Тобілевич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народилася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15-го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жовтня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1860-го року на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Вінниччині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у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збіднілій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шляхетській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родині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її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дядьком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по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матері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був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Зиґмунт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Сераковський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– один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із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лідерів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польського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повстання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1863 року,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знайомий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Тараса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Шевченка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Із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1883 року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Софія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Віталіївна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розпочала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свою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сценічну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діяльність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900" dirty="0"/>
              <a:t/>
            </a:r>
            <a:br>
              <a:rPr lang="en-US" sz="900" dirty="0"/>
            </a:br>
            <a:endParaRPr lang="ru-RU" sz="900" dirty="0"/>
          </a:p>
        </p:txBody>
      </p:sp>
      <p:sp>
        <p:nvSpPr>
          <p:cNvPr id="23" name="Текст 22"/>
          <p:cNvSpPr>
            <a:spLocks noGrp="1"/>
          </p:cNvSpPr>
          <p:nvPr>
            <p:ph type="body" idx="1"/>
          </p:nvPr>
        </p:nvSpPr>
        <p:spPr>
          <a:xfrm>
            <a:off x="1187624" y="1535113"/>
            <a:ext cx="3309764" cy="639762"/>
          </a:xfrm>
        </p:spPr>
        <p:txBody>
          <a:bodyPr/>
          <a:lstStyle/>
          <a:p>
            <a:r>
              <a:rPr lang="uk-UA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ВО431984</a:t>
            </a:r>
            <a:endParaRPr lang="ru-RU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7" name="Содержимое 26" descr="во431984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1175350" y="2174875"/>
            <a:ext cx="2609631" cy="3960000"/>
          </a:xfrm>
          <a:prstGeom prst="rect">
            <a:avLst/>
          </a:prstGeom>
          <a:ln>
            <a:noFill/>
          </a:ln>
          <a:effectLst>
            <a:innerShdw blurRad="114300">
              <a:prstClr val="black"/>
            </a:innerShdw>
          </a:effectLst>
        </p:spPr>
      </p:pic>
      <p:sp>
        <p:nvSpPr>
          <p:cNvPr id="25" name="Текст 24"/>
          <p:cNvSpPr>
            <a:spLocks noGrp="1"/>
          </p:cNvSpPr>
          <p:nvPr>
            <p:ph type="body" sz="quarter" idx="3"/>
          </p:nvPr>
        </p:nvSpPr>
        <p:spPr>
          <a:xfrm>
            <a:off x="5508104" y="1484784"/>
            <a:ext cx="3178696" cy="639762"/>
          </a:xfrm>
        </p:spPr>
        <p:txBody>
          <a:bodyPr/>
          <a:lstStyle/>
          <a:p>
            <a:r>
              <a:rPr lang="uk-UA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ВО489650</a:t>
            </a:r>
            <a:endParaRPr lang="ru-RU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" name="Содержимое 29" descr="ВО489650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5436096" y="2204864"/>
            <a:ext cx="2364329" cy="3960000"/>
          </a:xfrm>
          <a:prstGeom prst="rect">
            <a:avLst/>
          </a:prstGeom>
          <a:ln>
            <a:noFill/>
          </a:ln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050" dirty="0"/>
              <a:t/>
            </a:r>
            <a:br>
              <a:rPr lang="ru-RU" sz="1050" dirty="0"/>
            </a:br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sz="16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1883 року 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актор-аматор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і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драматург-початківець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Іван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Тобілевич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приєднався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до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театральної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трупи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Михайла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Старицького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, взявши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сценічний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псевдонім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Карпенко-Карий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Розбитий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смертю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дружини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та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доньки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Іван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Тобілевич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вирішує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цілком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присвятити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себе театру. Але у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трупі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Старицького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він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знаходить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ще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одну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супутницю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і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опору (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окрім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театру), яка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пройде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із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ним усе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його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 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  <a:hlinkClick r:id="rId2"/>
              </a:rPr>
              <a:t>життя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 – свою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майбутню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дружину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Софію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Тобілевич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(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тодішню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хористку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трупи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Софію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Дітківську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).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115616" y="1535113"/>
            <a:ext cx="3381772" cy="639762"/>
          </a:xfrm>
        </p:spPr>
        <p:txBody>
          <a:bodyPr/>
          <a:lstStyle/>
          <a:p>
            <a:r>
              <a:rPr lang="uk-UA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АО184424</a:t>
            </a:r>
            <a:endParaRPr lang="ru-RU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Содержимое 8" descr="ао184424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1102539" y="2174875"/>
            <a:ext cx="2780623" cy="3996000"/>
          </a:xfrm>
          <a:prstGeom prst="rect">
            <a:avLst/>
          </a:prstGeom>
          <a:ln>
            <a:noFill/>
          </a:ln>
          <a:effectLst>
            <a:innerShdw blurRad="114300">
              <a:prstClr val="black"/>
            </a:innerShdw>
          </a:effectLst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5364088" y="1484784"/>
            <a:ext cx="4041775" cy="639762"/>
          </a:xfrm>
        </p:spPr>
        <p:txBody>
          <a:bodyPr/>
          <a:lstStyle/>
          <a:p>
            <a:r>
              <a:rPr lang="uk-UA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ВА632786</a:t>
            </a:r>
            <a:endParaRPr lang="ru-RU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" name="Содержимое 9" descr="ва632786.jpg"/>
          <p:cNvPicPr>
            <a:picLocks noGrp="1" noChangeAspect="1"/>
          </p:cNvPicPr>
          <p:nvPr>
            <p:ph sz="quarter" idx="4"/>
          </p:nvPr>
        </p:nvPicPr>
        <p:blipFill>
          <a:blip r:embed="rId4" cstate="email"/>
          <a:stretch>
            <a:fillRect/>
          </a:stretch>
        </p:blipFill>
        <p:spPr>
          <a:xfrm>
            <a:off x="5396922" y="2174875"/>
            <a:ext cx="2543577" cy="3960000"/>
          </a:xfrm>
          <a:prstGeom prst="rect">
            <a:avLst/>
          </a:prstGeom>
          <a:ln>
            <a:noFill/>
          </a:ln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1115616" y="1556792"/>
            <a:ext cx="3309764" cy="597743"/>
          </a:xfrm>
        </p:spPr>
        <p:txBody>
          <a:bodyPr/>
          <a:lstStyle/>
          <a:p>
            <a:r>
              <a:rPr lang="uk-UA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ВА794307</a:t>
            </a:r>
            <a:endParaRPr lang="ru-RU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2" name="Содержимое 11" descr="ва794307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1187623" y="2204864"/>
            <a:ext cx="2606022" cy="3960000"/>
          </a:xfrm>
          <a:prstGeom prst="rect">
            <a:avLst/>
          </a:prstGeom>
          <a:ln>
            <a:noFill/>
          </a:ln>
          <a:effectLst>
            <a:innerShdw blurRad="114300">
              <a:prstClr val="black"/>
            </a:innerShdw>
          </a:effectLst>
        </p:spPr>
      </p:pic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5436096" y="1535113"/>
            <a:ext cx="3250704" cy="639762"/>
          </a:xfrm>
        </p:spPr>
        <p:txBody>
          <a:bodyPr/>
          <a:lstStyle/>
          <a:p>
            <a:r>
              <a:rPr lang="uk-UA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В352810/1</a:t>
            </a:r>
            <a:endParaRPr lang="ru-RU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3" name="Содержимое 12" descr="в352810.1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5435648" y="2174875"/>
            <a:ext cx="2465953" cy="3960000"/>
          </a:xfrm>
          <a:prstGeom prst="rect">
            <a:avLst/>
          </a:prstGeom>
          <a:ln>
            <a:noFill/>
          </a:ln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105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en-US" sz="105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В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українську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культуру С.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Тобілевич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ввійшла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і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як хористка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трупи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М.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Старицького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, драматична актриса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трупи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М.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Садовського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трупи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П.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Саксаганського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та І.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Карпенка-Карого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. У 1908 — 1916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рр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працювала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в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театрі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М.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Садовського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в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Києві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, у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пореволюційний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час — в Новому драматичному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театрі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ім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. І. Франка.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Її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найголовніші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ролі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: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Терпилиха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("Наталка Полтавка"),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Тетяна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("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Суєта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"),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Лимериха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("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Лимерівна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").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Закінчила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сценічну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діяльність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 у 1935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році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600" y="1556792"/>
            <a:ext cx="3669804" cy="639762"/>
          </a:xfrm>
        </p:spPr>
        <p:txBody>
          <a:bodyPr/>
          <a:lstStyle/>
          <a:p>
            <a:r>
              <a:rPr lang="uk-UA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АО236005</a:t>
            </a:r>
            <a:endParaRPr lang="ru-RU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" name="Содержимое 9" descr="ао236005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1146018" y="2174875"/>
            <a:ext cx="2668420" cy="3960000"/>
          </a:xfrm>
          <a:effectLst>
            <a:innerShdw blurRad="114300">
              <a:prstClr val="black"/>
            </a:innerShdw>
          </a:effectLst>
        </p:spPr>
      </p:pic>
      <p:pic>
        <p:nvPicPr>
          <p:cNvPr id="12" name="Содержимое 11" descr="5-04_resized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5434221" y="2174875"/>
            <a:ext cx="2468812" cy="3960000"/>
          </a:xfrm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7624" y="1535113"/>
            <a:ext cx="3309764" cy="639762"/>
          </a:xfrm>
        </p:spPr>
        <p:txBody>
          <a:bodyPr/>
          <a:lstStyle/>
          <a:p>
            <a:r>
              <a:rPr lang="uk-UA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ВА524410</a:t>
            </a:r>
            <a:endParaRPr lang="ru-RU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20072" y="1535113"/>
            <a:ext cx="3466728" cy="639762"/>
          </a:xfrm>
        </p:spPr>
        <p:txBody>
          <a:bodyPr/>
          <a:lstStyle/>
          <a:p>
            <a:r>
              <a:rPr lang="uk-UA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АО231329</a:t>
            </a:r>
            <a:endParaRPr lang="ru-RU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2" name="Содержимое 11" descr="ва524410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1150461" y="2174875"/>
            <a:ext cx="2659517" cy="3960000"/>
          </a:xfrm>
          <a:effectLst>
            <a:innerShdw blurRad="114300">
              <a:prstClr val="black"/>
            </a:innerShdw>
          </a:effectLst>
        </p:spPr>
      </p:pic>
      <p:pic>
        <p:nvPicPr>
          <p:cNvPr id="14" name="Содержимое 13" descr="АО231329_1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5214229" y="2174875"/>
            <a:ext cx="2909766" cy="3960000"/>
          </a:xfrm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5616" y="1535113"/>
            <a:ext cx="3381772" cy="639762"/>
          </a:xfrm>
        </p:spPr>
        <p:txBody>
          <a:bodyPr/>
          <a:lstStyle/>
          <a:p>
            <a:r>
              <a:rPr lang="uk-UA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ВА454875</a:t>
            </a:r>
            <a:endParaRPr lang="ru-RU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" name="Содержимое 6" descr="ва454875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1141679" y="2174875"/>
            <a:ext cx="2677120" cy="3960000"/>
          </a:xfrm>
          <a:effectLst>
            <a:innerShdw blurRad="114300">
              <a:prstClr val="black"/>
            </a:innerShdw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6096" y="1535113"/>
            <a:ext cx="3250704" cy="639762"/>
          </a:xfrm>
        </p:spPr>
        <p:txBody>
          <a:bodyPr/>
          <a:lstStyle/>
          <a:p>
            <a:r>
              <a:rPr lang="uk-UA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ВА393160</a:t>
            </a:r>
            <a:endParaRPr lang="ru-RU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8" name="Содержимое 7" descr="ва393160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5452484" y="2174875"/>
            <a:ext cx="2432207" cy="3960000"/>
          </a:xfrm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105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05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Софія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Віталіївна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–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видатна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акторка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, фольклористка (усе 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  <a:hlinkClick r:id="rId2"/>
              </a:rPr>
              <a:t>життя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 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збирала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народні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пісні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; у 1982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році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з’явилася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збірка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«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Українські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народні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пісні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в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записах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Софії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600" b="1" dirty="0" err="1">
                <a:solidFill>
                  <a:schemeClr val="accent6">
                    <a:lumMod val="50000"/>
                  </a:schemeClr>
                </a:solidFill>
              </a:rPr>
              <a:t>Тобілевич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»),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</a:rPr>
              <a:t>перекладач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r>
              <a:rPr lang="ru-RU" sz="105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05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sz="1050" dirty="0"/>
              <a:t/>
            </a:r>
            <a:br>
              <a:rPr lang="en-US" sz="1050" dirty="0"/>
            </a:br>
            <a:r>
              <a:rPr lang="en-US" sz="1050" dirty="0"/>
              <a:t/>
            </a:r>
            <a:br>
              <a:rPr lang="en-US" sz="1050" dirty="0"/>
            </a:br>
            <a:r>
              <a:rPr lang="ru-RU" sz="1050" dirty="0" smtClean="0"/>
              <a:t>.</a:t>
            </a:r>
            <a:r>
              <a:rPr lang="en-US" sz="1050" dirty="0"/>
              <a:t/>
            </a:r>
            <a:br>
              <a:rPr lang="en-US" sz="1050" dirty="0"/>
            </a:br>
            <a:endParaRPr lang="ru-RU" sz="105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7624" y="1535113"/>
            <a:ext cx="3309764" cy="639762"/>
          </a:xfrm>
        </p:spPr>
        <p:txBody>
          <a:bodyPr/>
          <a:lstStyle/>
          <a:p>
            <a:r>
              <a:rPr lang="uk-UA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ВА390357</a:t>
            </a:r>
            <a:endParaRPr lang="ru-RU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8" name="Содержимое 7" descr="ВА390357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1259632" y="2276872"/>
            <a:ext cx="2381067" cy="3960000"/>
          </a:xfrm>
          <a:effectLst>
            <a:innerShdw blurRad="114300">
              <a:prstClr val="black"/>
            </a:innerShdw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64088" y="1535113"/>
            <a:ext cx="3322712" cy="639762"/>
          </a:xfrm>
        </p:spPr>
        <p:txBody>
          <a:bodyPr/>
          <a:lstStyle/>
          <a:p>
            <a:r>
              <a:rPr lang="uk-UA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Р113359</a:t>
            </a:r>
            <a:endParaRPr lang="ru-RU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Содержимое 8" descr="Р113359.jpg"/>
          <p:cNvPicPr>
            <a:picLocks noGrp="1" noChangeAspect="1"/>
          </p:cNvPicPr>
          <p:nvPr>
            <p:ph sz="quarter" idx="4"/>
          </p:nvPr>
        </p:nvPicPr>
        <p:blipFill>
          <a:blip r:embed="rId4" cstate="email"/>
          <a:stretch>
            <a:fillRect/>
          </a:stretch>
        </p:blipFill>
        <p:spPr>
          <a:xfrm>
            <a:off x="5395121" y="2174875"/>
            <a:ext cx="2547186" cy="3960000"/>
          </a:xfrm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9632" y="1535113"/>
            <a:ext cx="3237756" cy="639762"/>
          </a:xfrm>
        </p:spPr>
        <p:txBody>
          <a:bodyPr/>
          <a:lstStyle/>
          <a:p>
            <a:r>
              <a:rPr lang="uk-UA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АИ15482/82</a:t>
            </a:r>
            <a:endParaRPr lang="ru-RU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8" name="Содержимое 7" descr="Аи15482.82_1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1273999" y="2174875"/>
            <a:ext cx="2411896" cy="3960000"/>
          </a:xfrm>
          <a:ln w="19050">
            <a:noFill/>
          </a:ln>
          <a:effectLst>
            <a:innerShdw blurRad="114300">
              <a:prstClr val="black"/>
            </a:innerShdw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508104" y="1484784"/>
            <a:ext cx="3178696" cy="639762"/>
          </a:xfrm>
        </p:spPr>
        <p:txBody>
          <a:bodyPr/>
          <a:lstStyle/>
          <a:p>
            <a:r>
              <a:rPr lang="uk-UA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АО121974</a:t>
            </a:r>
            <a:endParaRPr lang="ru-RU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Содержимое 8" descr="ао121974_1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5530076" y="2174875"/>
            <a:ext cx="2276680" cy="3960000"/>
          </a:xfrm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613</TotalTime>
  <Words>251</Words>
  <Application>Microsoft Office PowerPoint</Application>
  <PresentationFormat>Экран (4:3)</PresentationFormat>
  <Paragraphs>39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Софія Віталіївна  Тобілевич 1860-1953</vt:lpstr>
      <vt:lpstr>Софія Віталіївна Тобілевич народилася 15-го жовтня 1860-го року на Вінниччині у збіднілій шляхетській родині, її дядьком по матері був Зиґмунт Сераковський – один із лідерів польського повстання 1863 року, знайомий Тараса Шевченка. Із 1883 року Софія Віталіївна розпочала свою сценічну діяльність.  </vt:lpstr>
      <vt:lpstr>  1883 року  актор-аматор і драматург-початківець Іван Тобілевич приєднався до театральної трупи Михайла Старицького, взявши сценічний псевдонім Карпенко-Карий. Розбитий смертю дружини та доньки Іван Тобілевич вирішує цілком присвятити себе театру. Але у трупі Старицького він знаходить ще одну супутницю і опору (окрім театру), яка пройде із ним усе його життя – свою майбутню дружину Софію Тобілевич (тодішню хористку трупи Софію Дітківську). </vt:lpstr>
      <vt:lpstr>Слайд 4</vt:lpstr>
      <vt:lpstr> В українську культуру С. Тобілевич ввійшла і як хористка трупи М. Старицького, драматична актриса трупи М. Садовського, трупи П. Саксаганського та І. Карпенка-Карого. У 1908 — 1916 рр. працювала в театрі М. Садовського в Києві, у пореволюційний час — в Новому драматичному театрі ім. І. Франка. Її найголовніші ролі: Терпилиха ("Наталка Полтавка"), Тетяна ("Суєта"), Лимериха ("Лимерівна"). Закінчила сценічну діяльність у 1935 році.</vt:lpstr>
      <vt:lpstr>Слайд 6</vt:lpstr>
      <vt:lpstr>Слайд 7</vt:lpstr>
      <vt:lpstr> Софія Віталіївна – видатна акторка, фольклористка (усе життя збирала народні пісні; у 1982 році з’явилася збірка «Українські народні пісні в записах Софії Тобілевич»), перекладач.   . </vt:lpstr>
      <vt:lpstr>Слайд 9</vt:lpstr>
      <vt:lpstr>Але найбільший її внесок в українську культуру – популяризація творчості її чоловіка Івана Карпенка-Карого та інших корифеїв українського театру. Її статті та праці «Корифеї українського театру. Портрети. Спогади» (1947) та «Мої стежки і зустрічі» (1957) є зразками української мемуаристики.   </vt:lpstr>
      <vt:lpstr>Книга «Мої стежки і зустрічі» є вельми цінним джерелом для дослідників творчості Івана Карпенка-Карого. Софія Тобілевич малює образ живого драматурга з його сумнівами і переживаннями, розкриває деякі секрети творчої лабораторії, історії та джерела написання драм, проходження їх через цензуру та вкорінення у репертуар українських труп.   </vt:lpstr>
      <vt:lpstr>Книгу спогадів матері підготувала до друку донька Софії Віталіївни Марія Тобілевич-Кресан (1880-1957) – українська письменниця-перекладачка, педагог, театральна діячка, викладачка іноземних мов. Допомагала у літературній праці Панасу Саксаганському - брату І.К. Тобілевича, записуючи його театральні спогади. </vt:lpstr>
      <vt:lpstr>Постать Софії Віталіївни Тобілевич і на сьогодні залишається малодослідженою і належним чином не поцінованою сучасниками. Але все її життя – яскравий приклад служіння рідній землі, мистецтву, театру, ідеалам людяності і добра. </vt:lpstr>
      <vt:lpstr>                                                      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62</cp:revision>
  <dcterms:created xsi:type="dcterms:W3CDTF">2020-10-15T09:02:04Z</dcterms:created>
  <dcterms:modified xsi:type="dcterms:W3CDTF">2020-11-03T07:02:27Z</dcterms:modified>
</cp:coreProperties>
</file>